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93" r:id="rId2"/>
  </p:sldMasterIdLst>
  <p:notesMasterIdLst>
    <p:notesMasterId r:id="rId29"/>
  </p:notesMasterIdLst>
  <p:handoutMasterIdLst>
    <p:handoutMasterId r:id="rId30"/>
  </p:handoutMasterIdLst>
  <p:sldIdLst>
    <p:sldId id="812" r:id="rId3"/>
    <p:sldId id="786" r:id="rId4"/>
    <p:sldId id="791" r:id="rId5"/>
    <p:sldId id="922" r:id="rId6"/>
    <p:sldId id="932" r:id="rId7"/>
    <p:sldId id="925" r:id="rId8"/>
    <p:sldId id="931" r:id="rId9"/>
    <p:sldId id="926" r:id="rId10"/>
    <p:sldId id="923" r:id="rId11"/>
    <p:sldId id="928" r:id="rId12"/>
    <p:sldId id="929" r:id="rId13"/>
    <p:sldId id="933" r:id="rId14"/>
    <p:sldId id="934" r:id="rId15"/>
    <p:sldId id="935" r:id="rId16"/>
    <p:sldId id="936" r:id="rId17"/>
    <p:sldId id="937" r:id="rId18"/>
    <p:sldId id="938" r:id="rId19"/>
    <p:sldId id="940" r:id="rId20"/>
    <p:sldId id="924" r:id="rId21"/>
    <p:sldId id="941" r:id="rId22"/>
    <p:sldId id="943" r:id="rId23"/>
    <p:sldId id="944" r:id="rId24"/>
    <p:sldId id="945" r:id="rId25"/>
    <p:sldId id="946" r:id="rId26"/>
    <p:sldId id="930" r:id="rId27"/>
    <p:sldId id="947" r:id="rId2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9" autoAdjust="0"/>
    <p:restoredTop sz="65903" autoAdjust="0"/>
  </p:normalViewPr>
  <p:slideViewPr>
    <p:cSldViewPr snapToGrid="0">
      <p:cViewPr varScale="1">
        <p:scale>
          <a:sx n="72" d="100"/>
          <a:sy n="72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9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3" Type="http://schemas.openxmlformats.org/officeDocument/2006/relationships/slide" Target="slides/slide6.xml"/><Relationship Id="rId7" Type="http://schemas.openxmlformats.org/officeDocument/2006/relationships/slide" Target="slides/slide11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77858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76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19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697DF1-4A24-4213-B037-5500456B3520}" type="slidenum">
              <a:rPr lang="ru-RU" altLang="ru-RU" sz="1200">
                <a:latin typeface="Arial" charset="0"/>
              </a:rPr>
              <a:pPr algn="r" eaLnBrk="1" hangingPunct="1"/>
              <a:t>21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92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D5AC2C5-4614-40CF-949A-520F451C47AA}" type="slidenum">
              <a:rPr lang="ru-RU" altLang="ru-RU" sz="1200">
                <a:latin typeface="Arial" charset="0"/>
              </a:rPr>
              <a:pPr algn="r" eaLnBrk="1" hangingPunct="1"/>
              <a:t>22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77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EF82528-49C7-4E35-81A7-14C5C186B2A2}" type="slidenum">
              <a:rPr lang="ru-RU" altLang="ru-RU" sz="1200">
                <a:latin typeface="Arial" charset="0"/>
              </a:rPr>
              <a:pPr algn="r" eaLnBrk="1" hangingPunct="1"/>
              <a:t>23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679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2005AD5-D29B-4387-B686-DC189BD13381}" type="slidenum">
              <a:rPr lang="ru-RU" altLang="ru-RU" sz="1200">
                <a:latin typeface="Arial" charset="0"/>
              </a:rPr>
              <a:pPr algn="r" eaLnBrk="1" hangingPunct="1"/>
              <a:t>24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711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9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0E2307-1E40-4E12-8716-25BFDA8E7013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EA7E191-5F94-4FC1-B823-BD7CABF7FA06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56D55-EFBE-4F9B-8A5F-09D42CA22A9B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99605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14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400" dirty="0">
                <a:latin typeface="+mn-ea"/>
                <a:ea typeface="+mn-ea"/>
              </a:rPr>
              <a:t>1 Лекция</a:t>
            </a:r>
            <a:r>
              <a:rPr sz="2400" dirty="0">
                <a:latin typeface="+mn-ea"/>
                <a:ea typeface="+mn-ea"/>
              </a:rPr>
              <a:t/>
            </a:r>
            <a:br>
              <a:rPr sz="2400" dirty="0">
                <a:latin typeface="+mn-ea"/>
                <a:ea typeface="+mn-ea"/>
              </a:rPr>
            </a:br>
            <a:endParaRPr lang="ru-RU" sz="24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361" y="3607161"/>
            <a:ext cx="4674209" cy="44784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желілердің</a:t>
            </a:r>
            <a:r>
              <a:rPr lang="ru-RU" dirty="0"/>
              <a:t> </a:t>
            </a:r>
            <a:r>
              <a:rPr lang="ru-RU" dirty="0" err="1"/>
              <a:t>негіздері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 advTm="4378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 err="1"/>
              <a:t>Клиенттер</a:t>
            </a:r>
            <a:r>
              <a:rPr lang="ru-RU" dirty="0"/>
              <a:t> мен </a:t>
            </a:r>
            <a:r>
              <a:rPr lang="ru-RU" dirty="0" err="1"/>
              <a:t>серверлер</a:t>
            </a:r>
            <a:endParaRPr lang="ru-RU" dirty="0"/>
          </a:p>
          <a:p>
            <a:r>
              <a:rPr lang="ru-RU" dirty="0" err="1"/>
              <a:t>Серверлер-басқа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хостерге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пошта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веб-</a:t>
            </a:r>
            <a:r>
              <a:rPr lang="ru-RU" dirty="0" err="1"/>
              <a:t>беттерге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) </a:t>
            </a:r>
            <a:r>
              <a:rPr lang="ru-RU" dirty="0" err="1"/>
              <a:t>беруге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орнатылған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хосты. </a:t>
            </a:r>
          </a:p>
          <a:p>
            <a:r>
              <a:rPr lang="ru-RU" dirty="0" err="1"/>
              <a:t>Клиенттер-серверден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сұрауға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көрсетуге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орнатылған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етуі</a:t>
            </a:r>
            <a:r>
              <a:rPr lang="ru-RU" dirty="0"/>
              <a:t> бар </a:t>
            </a:r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хосттар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рөл</a:t>
            </a:r>
            <a:endParaRPr lang="ru-RU" dirty="0"/>
          </a:p>
          <a:p>
            <a:r>
              <a:rPr lang="ru-RU" dirty="0" err="1"/>
              <a:t>Серверлер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ұсына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endParaRPr lang="ru-RU" dirty="0"/>
          </a:p>
          <a:p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279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компоненттері</a:t>
            </a:r>
            <a:r>
              <a:rPr dirty="0"/>
              <a:t/>
            </a:r>
            <a:br>
              <a:rPr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2602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477" y="180011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инфрақұрылым</a:t>
            </a:r>
            <a:endParaRPr lang="ru-RU" dirty="0"/>
          </a:p>
          <a:p>
            <a:r>
              <a:rPr lang="ru-RU" dirty="0" err="1"/>
              <a:t>Бұл-соңғы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, </a:t>
            </a:r>
            <a:r>
              <a:rPr lang="ru-RU" dirty="0" err="1"/>
              <a:t>аралық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(</a:t>
            </a:r>
            <a:r>
              <a:rPr lang="ru-RU" dirty="0" err="1"/>
              <a:t>маршрутизаторлар</a:t>
            </a:r>
            <a:r>
              <a:rPr lang="ru-RU" dirty="0"/>
              <a:t>, </a:t>
            </a:r>
            <a:r>
              <a:rPr lang="ru-RU" dirty="0" err="1"/>
              <a:t>коммутаторлар</a:t>
            </a:r>
            <a:r>
              <a:rPr lang="ru-RU" dirty="0"/>
              <a:t>,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нүктелері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 бар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қолдайтын</a:t>
            </a:r>
            <a:r>
              <a:rPr lang="ru-RU" dirty="0"/>
              <a:t> платформа,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берудің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ортасының</a:t>
            </a:r>
            <a:r>
              <a:rPr lang="ru-RU" dirty="0"/>
              <a:t> (</a:t>
            </a:r>
            <a:r>
              <a:rPr lang="ru-RU" dirty="0" err="1"/>
              <a:t>сымды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)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endParaRPr lang="ru-RU" dirty="0"/>
          </a:p>
          <a:p>
            <a:r>
              <a:rPr lang="ru-RU" dirty="0" err="1"/>
              <a:t>Компьютерлер</a:t>
            </a:r>
            <a:r>
              <a:rPr lang="ru-RU" dirty="0"/>
              <a:t>, </a:t>
            </a:r>
            <a:r>
              <a:rPr lang="ru-RU" dirty="0" err="1"/>
              <a:t>Ноутбуктер</a:t>
            </a:r>
            <a:r>
              <a:rPr lang="ru-RU" dirty="0"/>
              <a:t>, </a:t>
            </a:r>
            <a:r>
              <a:rPr lang="ru-RU" dirty="0" err="1"/>
              <a:t>принтерлер</a:t>
            </a:r>
            <a:r>
              <a:rPr lang="ru-RU" dirty="0"/>
              <a:t>, </a:t>
            </a:r>
            <a:r>
              <a:rPr lang="ru-RU" dirty="0" err="1"/>
              <a:t>планшеттер</a:t>
            </a:r>
            <a:r>
              <a:rPr lang="ru-RU" dirty="0"/>
              <a:t>, </a:t>
            </a:r>
            <a:r>
              <a:rPr lang="ru-RU" dirty="0" err="1"/>
              <a:t>зияткерлік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т. б. </a:t>
            </a:r>
            <a:r>
              <a:rPr lang="ru-RU" dirty="0" err="1"/>
              <a:t>қамтиды</a:t>
            </a:r>
            <a:r>
              <a:rPr lang="ru-RU" dirty="0"/>
              <a:t>.</a:t>
            </a:r>
          </a:p>
          <a:p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пайдаланылатын</a:t>
            </a:r>
            <a:r>
              <a:rPr lang="ru-RU" dirty="0"/>
              <a:t> </a:t>
            </a:r>
            <a:r>
              <a:rPr lang="ru-RU" dirty="0" err="1"/>
              <a:t>пайдаланушылар</a:t>
            </a:r>
            <a:r>
              <a:rPr lang="ru-RU" dirty="0"/>
              <a:t> мен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интерфейсті</a:t>
            </a:r>
            <a:r>
              <a:rPr lang="ru-RU" dirty="0"/>
              <a:t> </a:t>
            </a:r>
            <a:r>
              <a:rPr lang="ru-RU" dirty="0" err="1"/>
              <a:t>қалыптастырады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желінің</a:t>
            </a:r>
            <a:r>
              <a:rPr lang="ru-RU" dirty="0"/>
              <a:t>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элементтері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89493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1"/>
          <p:cNvSpPr>
            <a:spLocks noChangeArrowheads="1"/>
          </p:cNvSpPr>
          <p:nvPr/>
        </p:nvSpPr>
        <p:spPr bwMode="auto">
          <a:xfrm>
            <a:off x="7185025" y="5514975"/>
            <a:ext cx="1958975" cy="1343025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Rectangle 32"/>
          <p:cNvSpPr>
            <a:spLocks noChangeArrowheads="1"/>
          </p:cNvSpPr>
          <p:nvPr/>
        </p:nvSpPr>
        <p:spPr bwMode="auto">
          <a:xfrm>
            <a:off x="6548438" y="0"/>
            <a:ext cx="2595562" cy="1844675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Rectangle 33"/>
          <p:cNvSpPr>
            <a:spLocks noChangeArrowheads="1"/>
          </p:cNvSpPr>
          <p:nvPr/>
        </p:nvSpPr>
        <p:spPr bwMode="auto">
          <a:xfrm>
            <a:off x="0" y="658813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293" name="AutoShape 3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4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5" name="Rectangle 36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rgbClr val="78AD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rot="10800000" vert="eaVert" wrap="none"/>
          <a:lstStyle>
            <a:lvl1pPr marL="18097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6" name="WordArt 39"/>
          <p:cNvSpPr>
            <a:spLocks noChangeArrowheads="1" noChangeShapeType="1" noTextEdit="1"/>
          </p:cNvSpPr>
          <p:nvPr/>
        </p:nvSpPr>
        <p:spPr bwMode="auto">
          <a:xfrm>
            <a:off x="276225" y="203199"/>
            <a:ext cx="751681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err="1"/>
              <a:t>Желі</a:t>
            </a:r>
            <a:r>
              <a:rPr lang="ru-RU" sz="3600" dirty="0"/>
              <a:t> </a:t>
            </a:r>
            <a:r>
              <a:rPr lang="ru-RU" sz="3600" dirty="0" err="1"/>
              <a:t>сипаттамалары</a:t>
            </a:r>
            <a:r>
              <a:rPr lang="ru-RU" sz="3600" dirty="0"/>
              <a:t>, </a:t>
            </a:r>
            <a:r>
              <a:rPr lang="ru-RU" sz="3600" dirty="0" err="1"/>
              <a:t>терминдер</a:t>
            </a:r>
            <a:endParaRPr lang="x-none" sz="3600" dirty="0"/>
          </a:p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CC0000"/>
                  </a:gs>
                </a:gsLst>
                <a:path path="rect">
                  <a:fillToRect l="100000" b="100000"/>
                </a:path>
              </a:gradFill>
              <a:effectLst>
                <a:outerShdw dist="28398" dir="1593903" algn="ctr" rotWithShape="0">
                  <a:schemeClr val="tx1"/>
                </a:outerShdw>
              </a:effectLst>
              <a:latin typeface="Century Gothic"/>
            </a:endParaRPr>
          </a:p>
        </p:txBody>
      </p:sp>
      <p:sp>
        <p:nvSpPr>
          <p:cNvPr id="12297" name="AutoShape 3"/>
          <p:cNvSpPr>
            <a:spLocks noChangeArrowheads="1"/>
          </p:cNvSpPr>
          <p:nvPr/>
        </p:nvSpPr>
        <p:spPr bwMode="auto">
          <a:xfrm>
            <a:off x="1023938" y="2136775"/>
            <a:ext cx="5788025" cy="2084388"/>
          </a:xfrm>
          <a:prstGeom prst="roundRect">
            <a:avLst>
              <a:gd name="adj" fmla="val 16667"/>
            </a:avLst>
          </a:prstGeom>
          <a:solidFill>
            <a:srgbClr val="99CCFF">
              <a:alpha val="20000"/>
            </a:srgbClr>
          </a:solidFill>
          <a:ln w="38100">
            <a:solidFill>
              <a:srgbClr val="CCECFF">
                <a:alpha val="20000"/>
              </a:srgbClr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2298" name="Group 48"/>
          <p:cNvGrpSpPr>
            <a:grpSpLocks/>
          </p:cNvGrpSpPr>
          <p:nvPr/>
        </p:nvGrpSpPr>
        <p:grpSpPr bwMode="auto">
          <a:xfrm>
            <a:off x="1328738" y="5594350"/>
            <a:ext cx="5824537" cy="1062038"/>
            <a:chOff x="362" y="3440"/>
            <a:chExt cx="3669" cy="669"/>
          </a:xfrm>
        </p:grpSpPr>
        <p:sp>
          <p:nvSpPr>
            <p:cNvPr id="12311" name="AutoShape 4"/>
            <p:cNvSpPr>
              <a:spLocks noChangeArrowheads="1"/>
            </p:cNvSpPr>
            <p:nvPr/>
          </p:nvSpPr>
          <p:spPr bwMode="auto">
            <a:xfrm>
              <a:off x="362" y="3440"/>
              <a:ext cx="3669" cy="655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57150" algn="ctr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439" y="3441"/>
              <a:ext cx="3559" cy="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66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79388" indent="-1793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endParaRPr lang="ru-RU" altLang="ru-RU" sz="1300" dirty="0">
                <a:solidFill>
                  <a:srgbClr val="002774"/>
                </a:solidFill>
                <a:latin typeface="Arial" charset="0"/>
              </a:endParaRPr>
            </a:p>
          </p:txBody>
        </p:sp>
      </p:grpSp>
      <p:sp>
        <p:nvSpPr>
          <p:cNvPr id="12299" name="AutoShape 16"/>
          <p:cNvSpPr>
            <a:spLocks noChangeArrowheads="1"/>
          </p:cNvSpPr>
          <p:nvPr/>
        </p:nvSpPr>
        <p:spPr bwMode="auto">
          <a:xfrm>
            <a:off x="411161" y="925513"/>
            <a:ext cx="5927728" cy="8636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/>
              <a:t>Трафик – </a:t>
            </a:r>
            <a:r>
              <a:rPr lang="ru-RU" altLang="ru-RU" dirty="0" err="1"/>
              <a:t>байланыс</a:t>
            </a:r>
            <a:r>
              <a:rPr lang="ru-RU" altLang="ru-RU" dirty="0"/>
              <a:t> </a:t>
            </a:r>
            <a:r>
              <a:rPr lang="ru-RU" altLang="ru-RU" dirty="0" err="1"/>
              <a:t>арнасы</a:t>
            </a:r>
            <a:r>
              <a:rPr lang="ru-RU" altLang="ru-RU" dirty="0"/>
              <a:t> </a:t>
            </a:r>
            <a:r>
              <a:rPr lang="ru-RU" altLang="ru-RU" dirty="0" err="1"/>
              <a:t>бойынша</a:t>
            </a:r>
            <a:r>
              <a:rPr lang="ru-RU" altLang="ru-RU" dirty="0"/>
              <a:t> </a:t>
            </a:r>
            <a:r>
              <a:rPr lang="ru-RU" altLang="ru-RU" dirty="0" err="1"/>
              <a:t>немесе</a:t>
            </a:r>
            <a:r>
              <a:rPr lang="ru-RU" altLang="ru-RU" dirty="0"/>
              <a:t> </a:t>
            </a:r>
            <a:r>
              <a:rPr lang="ru-RU" altLang="ru-RU" dirty="0" err="1"/>
              <a:t>желілік</a:t>
            </a:r>
            <a:r>
              <a:rPr lang="ru-RU" altLang="ru-RU" dirty="0"/>
              <a:t> </a:t>
            </a:r>
            <a:r>
              <a:rPr lang="ru-RU" altLang="ru-RU" dirty="0" err="1"/>
              <a:t>құрылғы</a:t>
            </a:r>
            <a:r>
              <a:rPr lang="ru-RU" altLang="ru-RU" dirty="0"/>
              <a:t> </a:t>
            </a:r>
          </a:p>
          <a:p>
            <a:pPr eaLnBrk="1" hangingPunct="1"/>
            <a:r>
              <a:rPr lang="ru-RU" altLang="ru-RU" dirty="0" err="1"/>
              <a:t>арқылы</a:t>
            </a:r>
            <a:r>
              <a:rPr lang="ru-RU" altLang="ru-RU" dirty="0"/>
              <a:t> </a:t>
            </a:r>
            <a:r>
              <a:rPr lang="ru-RU" altLang="ru-RU" dirty="0" err="1"/>
              <a:t>деректер</a:t>
            </a:r>
            <a:endParaRPr lang="ru-RU" altLang="ru-RU" dirty="0"/>
          </a:p>
          <a:p>
            <a:pPr eaLnBrk="1" hangingPunct="1"/>
            <a:r>
              <a:rPr lang="ru-RU" altLang="ru-RU" dirty="0"/>
              <a:t> </a:t>
            </a:r>
            <a:r>
              <a:rPr lang="ru-RU" altLang="ru-RU" dirty="0" err="1"/>
              <a:t>ағыны</a:t>
            </a:r>
            <a:r>
              <a:rPr lang="ru-RU" altLang="ru-RU" dirty="0"/>
              <a:t>, </a:t>
            </a:r>
            <a:r>
              <a:rPr lang="ru-RU" altLang="ru-RU" dirty="0" err="1"/>
              <a:t>сондай-ақ</a:t>
            </a:r>
            <a:r>
              <a:rPr lang="ru-RU" altLang="ru-RU" dirty="0"/>
              <a:t> осы </a:t>
            </a:r>
            <a:r>
              <a:rPr lang="ru-RU" altLang="ru-RU" dirty="0" err="1"/>
              <a:t>ағынның</a:t>
            </a:r>
            <a:r>
              <a:rPr lang="ru-RU" altLang="ru-RU" dirty="0"/>
              <a:t> </a:t>
            </a:r>
            <a:r>
              <a:rPr lang="ru-RU" altLang="ru-RU" dirty="0" err="1"/>
              <a:t>көлемі</a:t>
            </a:r>
            <a:r>
              <a:rPr lang="ru-RU" altLang="ru-RU" dirty="0"/>
              <a:t> (байт).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1289050" y="1008063"/>
            <a:ext cx="50657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defRPr/>
            </a:pPr>
            <a:endParaRPr lang="ru-RU" altLang="ru-RU" sz="13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30078" name="AutoShape 30"/>
          <p:cNvSpPr>
            <a:spLocks noChangeArrowheads="1"/>
          </p:cNvSpPr>
          <p:nvPr/>
        </p:nvSpPr>
        <p:spPr bwMode="auto">
          <a:xfrm>
            <a:off x="454025" y="2349500"/>
            <a:ext cx="2974975" cy="2582863"/>
          </a:xfrm>
          <a:prstGeom prst="roundRect">
            <a:avLst>
              <a:gd name="adj" fmla="val 12069"/>
            </a:avLst>
          </a:prstGeom>
          <a:solidFill>
            <a:srgbClr val="FFCC00">
              <a:alpha val="31000"/>
            </a:srgbClr>
          </a:solidFill>
          <a:ln w="88900" algn="ctr">
            <a:solidFill>
              <a:srgbClr val="FFCC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54000" bIns="0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ru-RU" altLang="ru-RU" sz="1300">
                <a:solidFill>
                  <a:srgbClr val="002774"/>
                </a:solidFill>
                <a:latin typeface="Arial" charset="0"/>
              </a:rPr>
              <a:t>Желі өткізу қабілеті (аса маңызды сипаттама) – бұл уақыт бірлігі үшін осы желі бойынша беруге болатын Ақпарат саны. </a:t>
            </a:r>
            <a:br>
              <a:rPr lang="ru-RU" altLang="ru-RU" sz="1300">
                <a:solidFill>
                  <a:srgbClr val="002774"/>
                </a:solidFill>
                <a:latin typeface="Arial" charset="0"/>
              </a:rPr>
            </a:br>
            <a:r>
              <a:rPr lang="ru-RU" altLang="ru-RU" sz="1300">
                <a:solidFill>
                  <a:srgbClr val="002774"/>
                </a:solidFill>
                <a:latin typeface="Arial" charset="0"/>
              </a:rPr>
              <a:t>Бит / с өлшенеді (Кбит/с, Мбит/с, Гбит / с).</a:t>
            </a:r>
            <a:endParaRPr lang="ru-RU" altLang="ru-RU" sz="1300" dirty="0">
              <a:solidFill>
                <a:srgbClr val="002774"/>
              </a:solidFill>
              <a:latin typeface="Arial" charset="0"/>
            </a:endParaRPr>
          </a:p>
        </p:txBody>
      </p:sp>
      <p:grpSp>
        <p:nvGrpSpPr>
          <p:cNvPr id="12302" name="Group 40"/>
          <p:cNvGrpSpPr>
            <a:grpSpLocks/>
          </p:cNvGrpSpPr>
          <p:nvPr/>
        </p:nvGrpSpPr>
        <p:grpSpPr bwMode="auto">
          <a:xfrm>
            <a:off x="7569200" y="396875"/>
            <a:ext cx="1565275" cy="1141413"/>
            <a:chOff x="4774" y="136"/>
            <a:chExt cx="986" cy="719"/>
          </a:xfrm>
        </p:grpSpPr>
        <p:sp>
          <p:nvSpPr>
            <p:cNvPr id="12308" name="Freeform 41"/>
            <p:cNvSpPr>
              <a:spLocks/>
            </p:cNvSpPr>
            <p:nvPr/>
          </p:nvSpPr>
          <p:spPr bwMode="auto">
            <a:xfrm>
              <a:off x="5468" y="318"/>
              <a:ext cx="292" cy="169"/>
            </a:xfrm>
            <a:custGeom>
              <a:avLst/>
              <a:gdLst>
                <a:gd name="T0" fmla="*/ 33 w 1221"/>
                <a:gd name="T1" fmla="*/ 21 h 1447"/>
                <a:gd name="T2" fmla="*/ 195 w 1221"/>
                <a:gd name="T3" fmla="*/ 20 h 1447"/>
                <a:gd name="T4" fmla="*/ 198 w 1221"/>
                <a:gd name="T5" fmla="*/ 31 h 1447"/>
                <a:gd name="T6" fmla="*/ 270 w 1221"/>
                <a:gd name="T7" fmla="*/ 34 h 1447"/>
                <a:gd name="T8" fmla="*/ 270 w 1221"/>
                <a:gd name="T9" fmla="*/ 48 h 1447"/>
                <a:gd name="T10" fmla="*/ 135 w 1221"/>
                <a:gd name="T11" fmla="*/ 49 h 1447"/>
                <a:gd name="T12" fmla="*/ 138 w 1221"/>
                <a:gd name="T13" fmla="*/ 58 h 1447"/>
                <a:gd name="T14" fmla="*/ 138 w 1221"/>
                <a:gd name="T15" fmla="*/ 66 h 1447"/>
                <a:gd name="T16" fmla="*/ 212 w 1221"/>
                <a:gd name="T17" fmla="*/ 64 h 1447"/>
                <a:gd name="T18" fmla="*/ 247 w 1221"/>
                <a:gd name="T19" fmla="*/ 67 h 1447"/>
                <a:gd name="T20" fmla="*/ 245 w 1221"/>
                <a:gd name="T21" fmla="*/ 78 h 1447"/>
                <a:gd name="T22" fmla="*/ 202 w 1221"/>
                <a:gd name="T23" fmla="*/ 78 h 1447"/>
                <a:gd name="T24" fmla="*/ 202 w 1221"/>
                <a:gd name="T25" fmla="*/ 87 h 1447"/>
                <a:gd name="T26" fmla="*/ 205 w 1221"/>
                <a:gd name="T27" fmla="*/ 98 h 1447"/>
                <a:gd name="T28" fmla="*/ 234 w 1221"/>
                <a:gd name="T29" fmla="*/ 99 h 1447"/>
                <a:gd name="T30" fmla="*/ 235 w 1221"/>
                <a:gd name="T31" fmla="*/ 108 h 1447"/>
                <a:gd name="T32" fmla="*/ 235 w 1221"/>
                <a:gd name="T33" fmla="*/ 114 h 1447"/>
                <a:gd name="T34" fmla="*/ 274 w 1221"/>
                <a:gd name="T35" fmla="*/ 114 h 1447"/>
                <a:gd name="T36" fmla="*/ 288 w 1221"/>
                <a:gd name="T37" fmla="*/ 126 h 1447"/>
                <a:gd name="T38" fmla="*/ 259 w 1221"/>
                <a:gd name="T39" fmla="*/ 132 h 1447"/>
                <a:gd name="T40" fmla="*/ 259 w 1221"/>
                <a:gd name="T41" fmla="*/ 141 h 1447"/>
                <a:gd name="T42" fmla="*/ 222 w 1221"/>
                <a:gd name="T43" fmla="*/ 142 h 1447"/>
                <a:gd name="T44" fmla="*/ 208 w 1221"/>
                <a:gd name="T45" fmla="*/ 155 h 1447"/>
                <a:gd name="T46" fmla="*/ 222 w 1221"/>
                <a:gd name="T47" fmla="*/ 158 h 1447"/>
                <a:gd name="T48" fmla="*/ 31 w 1221"/>
                <a:gd name="T49" fmla="*/ 158 h 1447"/>
                <a:gd name="T50" fmla="*/ 34 w 1221"/>
                <a:gd name="T51" fmla="*/ 146 h 1447"/>
                <a:gd name="T52" fmla="*/ 33 w 1221"/>
                <a:gd name="T53" fmla="*/ 21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Freeform 42"/>
            <p:cNvSpPr>
              <a:spLocks/>
            </p:cNvSpPr>
            <p:nvPr/>
          </p:nvSpPr>
          <p:spPr bwMode="auto">
            <a:xfrm>
              <a:off x="4774" y="336"/>
              <a:ext cx="381" cy="169"/>
            </a:xfrm>
            <a:custGeom>
              <a:avLst/>
              <a:gdLst>
                <a:gd name="T0" fmla="*/ 43 w 1221"/>
                <a:gd name="T1" fmla="*/ 21 h 1447"/>
                <a:gd name="T2" fmla="*/ 254 w 1221"/>
                <a:gd name="T3" fmla="*/ 20 h 1447"/>
                <a:gd name="T4" fmla="*/ 258 w 1221"/>
                <a:gd name="T5" fmla="*/ 31 h 1447"/>
                <a:gd name="T6" fmla="*/ 352 w 1221"/>
                <a:gd name="T7" fmla="*/ 34 h 1447"/>
                <a:gd name="T8" fmla="*/ 352 w 1221"/>
                <a:gd name="T9" fmla="*/ 48 h 1447"/>
                <a:gd name="T10" fmla="*/ 176 w 1221"/>
                <a:gd name="T11" fmla="*/ 49 h 1447"/>
                <a:gd name="T12" fmla="*/ 179 w 1221"/>
                <a:gd name="T13" fmla="*/ 58 h 1447"/>
                <a:gd name="T14" fmla="*/ 179 w 1221"/>
                <a:gd name="T15" fmla="*/ 66 h 1447"/>
                <a:gd name="T16" fmla="*/ 277 w 1221"/>
                <a:gd name="T17" fmla="*/ 64 h 1447"/>
                <a:gd name="T18" fmla="*/ 322 w 1221"/>
                <a:gd name="T19" fmla="*/ 67 h 1447"/>
                <a:gd name="T20" fmla="*/ 320 w 1221"/>
                <a:gd name="T21" fmla="*/ 78 h 1447"/>
                <a:gd name="T22" fmla="*/ 264 w 1221"/>
                <a:gd name="T23" fmla="*/ 78 h 1447"/>
                <a:gd name="T24" fmla="*/ 264 w 1221"/>
                <a:gd name="T25" fmla="*/ 87 h 1447"/>
                <a:gd name="T26" fmla="*/ 267 w 1221"/>
                <a:gd name="T27" fmla="*/ 98 h 1447"/>
                <a:gd name="T28" fmla="*/ 305 w 1221"/>
                <a:gd name="T29" fmla="*/ 99 h 1447"/>
                <a:gd name="T30" fmla="*/ 307 w 1221"/>
                <a:gd name="T31" fmla="*/ 108 h 1447"/>
                <a:gd name="T32" fmla="*/ 307 w 1221"/>
                <a:gd name="T33" fmla="*/ 114 h 1447"/>
                <a:gd name="T34" fmla="*/ 357 w 1221"/>
                <a:gd name="T35" fmla="*/ 114 h 1447"/>
                <a:gd name="T36" fmla="*/ 376 w 1221"/>
                <a:gd name="T37" fmla="*/ 126 h 1447"/>
                <a:gd name="T38" fmla="*/ 339 w 1221"/>
                <a:gd name="T39" fmla="*/ 132 h 1447"/>
                <a:gd name="T40" fmla="*/ 339 w 1221"/>
                <a:gd name="T41" fmla="*/ 141 h 1447"/>
                <a:gd name="T42" fmla="*/ 290 w 1221"/>
                <a:gd name="T43" fmla="*/ 142 h 1447"/>
                <a:gd name="T44" fmla="*/ 271 w 1221"/>
                <a:gd name="T45" fmla="*/ 155 h 1447"/>
                <a:gd name="T46" fmla="*/ 290 w 1221"/>
                <a:gd name="T47" fmla="*/ 158 h 1447"/>
                <a:gd name="T48" fmla="*/ 41 w 1221"/>
                <a:gd name="T49" fmla="*/ 158 h 1447"/>
                <a:gd name="T50" fmla="*/ 45 w 1221"/>
                <a:gd name="T51" fmla="*/ 146 h 1447"/>
                <a:gd name="T52" fmla="*/ 43 w 1221"/>
                <a:gd name="T53" fmla="*/ 21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10" name="Picture 43" descr="3 ПК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6" t="14703" r="5969" b="46989"/>
            <a:stretch>
              <a:fillRect/>
            </a:stretch>
          </p:blipFill>
          <p:spPr bwMode="auto">
            <a:xfrm>
              <a:off x="4774" y="136"/>
              <a:ext cx="893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AutoShape 44"/>
          <p:cNvSpPr>
            <a:spLocks noChangeArrowheads="1"/>
          </p:cNvSpPr>
          <p:nvPr/>
        </p:nvSpPr>
        <p:spPr bwMode="auto">
          <a:xfrm>
            <a:off x="1524000" y="5770562"/>
            <a:ext cx="4686300" cy="7747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 err="1"/>
              <a:t>Желі</a:t>
            </a:r>
            <a:r>
              <a:rPr lang="ru-RU" altLang="ru-RU" dirty="0"/>
              <a:t> </a:t>
            </a:r>
            <a:r>
              <a:rPr lang="ru-RU" altLang="ru-RU" dirty="0" err="1"/>
              <a:t>диаметрі-бір-бірінен</a:t>
            </a:r>
            <a:r>
              <a:rPr lang="ru-RU" altLang="ru-RU" dirty="0"/>
              <a:t> </a:t>
            </a:r>
            <a:r>
              <a:rPr lang="ru-RU" altLang="ru-RU" dirty="0" err="1"/>
              <a:t>алыс</a:t>
            </a:r>
            <a:r>
              <a:rPr lang="ru-RU" altLang="ru-RU" dirty="0"/>
              <a:t> </a:t>
            </a:r>
            <a:r>
              <a:rPr lang="ru-RU" altLang="ru-RU" dirty="0" err="1"/>
              <a:t>орналасқан</a:t>
            </a:r>
            <a:r>
              <a:rPr lang="ru-RU" altLang="ru-RU" dirty="0"/>
              <a:t> </a:t>
            </a:r>
            <a:r>
              <a:rPr lang="ru-RU" altLang="ru-RU" dirty="0" err="1"/>
              <a:t>екі</a:t>
            </a:r>
            <a:r>
              <a:rPr lang="ru-RU" altLang="ru-RU" dirty="0"/>
              <a:t> </a:t>
            </a:r>
            <a:r>
              <a:rPr lang="ru-RU" altLang="ru-RU" dirty="0" err="1"/>
              <a:t>станци</a:t>
            </a:r>
            <a:endParaRPr lang="ru-RU" altLang="ru-RU" dirty="0"/>
          </a:p>
          <a:p>
            <a:pPr eaLnBrk="1" hangingPunct="1"/>
            <a:r>
              <a:rPr lang="ru-RU" altLang="ru-RU" dirty="0"/>
              <a:t> </a:t>
            </a:r>
            <a:r>
              <a:rPr lang="ru-RU" altLang="ru-RU" dirty="0" err="1"/>
              <a:t>арасындағы</a:t>
            </a:r>
            <a:r>
              <a:rPr lang="ru-RU" altLang="ru-RU" dirty="0"/>
              <a:t> </a:t>
            </a:r>
            <a:r>
              <a:rPr lang="ru-RU" altLang="ru-RU" dirty="0" err="1"/>
              <a:t>қашықтық</a:t>
            </a:r>
            <a:r>
              <a:rPr lang="ru-RU" altLang="ru-RU" dirty="0"/>
              <a:t>.</a:t>
            </a:r>
          </a:p>
        </p:txBody>
      </p:sp>
      <p:sp>
        <p:nvSpPr>
          <p:cNvPr id="130093" name="Rectangle 45"/>
          <p:cNvSpPr>
            <a:spLocks noChangeArrowheads="1"/>
          </p:cNvSpPr>
          <p:nvPr/>
        </p:nvSpPr>
        <p:spPr bwMode="auto">
          <a:xfrm>
            <a:off x="3998913" y="2022475"/>
            <a:ext cx="4502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defRPr/>
            </a:pPr>
            <a:endParaRPr lang="ru-RU" altLang="ru-RU" sz="13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2305" name="AutoShape 46"/>
          <p:cNvSpPr>
            <a:spLocks noChangeArrowheads="1"/>
          </p:cNvSpPr>
          <p:nvPr/>
        </p:nvSpPr>
        <p:spPr bwMode="auto">
          <a:xfrm>
            <a:off x="3729038" y="3138488"/>
            <a:ext cx="5262562" cy="2244725"/>
          </a:xfrm>
          <a:prstGeom prst="roundRect">
            <a:avLst>
              <a:gd name="adj" fmla="val 7431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 err="1"/>
              <a:t>Хаттама-желі</a:t>
            </a:r>
            <a:r>
              <a:rPr lang="ru-RU" altLang="ru-RU" dirty="0"/>
              <a:t> </a:t>
            </a:r>
            <a:r>
              <a:rPr lang="ru-RU" altLang="ru-RU" dirty="0" err="1"/>
              <a:t>бойынша</a:t>
            </a:r>
            <a:r>
              <a:rPr lang="ru-RU" altLang="ru-RU" dirty="0"/>
              <a:t> </a:t>
            </a:r>
            <a:r>
              <a:rPr lang="ru-RU" altLang="ru-RU" dirty="0" err="1"/>
              <a:t>ақпаратты</a:t>
            </a:r>
            <a:r>
              <a:rPr lang="ru-RU" altLang="ru-RU" dirty="0"/>
              <a:t> беру </a:t>
            </a:r>
            <a:r>
              <a:rPr lang="ru-RU" altLang="ru-RU" dirty="0" err="1"/>
              <a:t>туралы</a:t>
            </a:r>
            <a:r>
              <a:rPr lang="ru-RU" altLang="ru-RU" dirty="0"/>
              <a:t> </a:t>
            </a:r>
            <a:r>
              <a:rPr lang="ru-RU" altLang="ru-RU" dirty="0" err="1"/>
              <a:t>ережелер</a:t>
            </a:r>
            <a:endParaRPr lang="ru-RU" altLang="ru-RU" dirty="0"/>
          </a:p>
          <a:p>
            <a:pPr eaLnBrk="1" hangingPunct="1"/>
            <a:r>
              <a:rPr lang="ru-RU" altLang="ru-RU" dirty="0" err="1"/>
              <a:t>жинағы</a:t>
            </a:r>
            <a:r>
              <a:rPr lang="ru-RU" altLang="ru-RU" dirty="0"/>
              <a:t>   </a:t>
            </a:r>
          </a:p>
          <a:p>
            <a:pPr eaLnBrk="1" hangingPunct="1"/>
            <a:r>
              <a:rPr lang="ru-RU" altLang="ru-RU" dirty="0"/>
              <a:t>    </a:t>
            </a:r>
            <a:r>
              <a:rPr lang="ru-RU" altLang="ru-RU" dirty="0" err="1"/>
              <a:t>Яғни</a:t>
            </a:r>
            <a:r>
              <a:rPr lang="ru-RU" altLang="ru-RU" dirty="0"/>
              <a:t>, </a:t>
            </a:r>
            <a:r>
              <a:rPr lang="ru-RU" altLang="ru-RU" dirty="0" err="1"/>
              <a:t>желіде</a:t>
            </a:r>
            <a:r>
              <a:rPr lang="ru-RU" altLang="ru-RU" dirty="0"/>
              <a:t> </a:t>
            </a:r>
            <a:r>
              <a:rPr lang="ru-RU" altLang="ru-RU" dirty="0" err="1"/>
              <a:t>жұмыс</a:t>
            </a:r>
            <a:r>
              <a:rPr lang="ru-RU" altLang="ru-RU" dirty="0"/>
              <a:t> </a:t>
            </a:r>
            <a:r>
              <a:rPr lang="ru-RU" altLang="ru-RU" dirty="0" err="1"/>
              <a:t>істеуге</a:t>
            </a:r>
            <a:r>
              <a:rPr lang="ru-RU" altLang="ru-RU" dirty="0"/>
              <a:t> </a:t>
            </a:r>
            <a:r>
              <a:rPr lang="ru-RU" altLang="ru-RU" dirty="0" err="1"/>
              <a:t>үміткер</a:t>
            </a:r>
            <a:r>
              <a:rPr lang="ru-RU" altLang="ru-RU" dirty="0"/>
              <a:t> </a:t>
            </a:r>
            <a:r>
              <a:rPr lang="ru-RU" altLang="ru-RU" dirty="0" err="1"/>
              <a:t>әрбір</a:t>
            </a:r>
            <a:r>
              <a:rPr lang="ru-RU" altLang="ru-RU" dirty="0"/>
              <a:t> </a:t>
            </a:r>
            <a:r>
              <a:rPr lang="ru-RU" altLang="ru-RU" dirty="0" err="1"/>
              <a:t>бағдарлама</a:t>
            </a:r>
            <a:r>
              <a:rPr lang="ru-RU" altLang="ru-RU" dirty="0"/>
              <a:t> </a:t>
            </a:r>
          </a:p>
          <a:p>
            <a:pPr eaLnBrk="1" hangingPunct="1"/>
            <a:r>
              <a:rPr lang="ru-RU" altLang="ru-RU" dirty="0" err="1"/>
              <a:t>деректерді</a:t>
            </a:r>
            <a:r>
              <a:rPr lang="ru-RU" altLang="ru-RU" dirty="0"/>
              <a:t> </a:t>
            </a:r>
            <a:r>
              <a:rPr lang="ru-RU" altLang="ru-RU" dirty="0" err="1"/>
              <a:t>қабылдау</a:t>
            </a:r>
            <a:r>
              <a:rPr lang="ru-RU" altLang="ru-RU" dirty="0"/>
              <a:t> </a:t>
            </a:r>
            <a:r>
              <a:rPr lang="ru-RU" altLang="ru-RU" dirty="0" err="1"/>
              <a:t>және</a:t>
            </a:r>
            <a:endParaRPr lang="ru-RU" altLang="ru-RU" dirty="0"/>
          </a:p>
          <a:p>
            <a:pPr eaLnBrk="1" hangingPunct="1"/>
            <a:r>
              <a:rPr lang="ru-RU" altLang="ru-RU" dirty="0"/>
              <a:t> беру </a:t>
            </a:r>
            <a:r>
              <a:rPr lang="ru-RU" altLang="ru-RU" dirty="0" err="1"/>
              <a:t>ережелерін</a:t>
            </a:r>
            <a:r>
              <a:rPr lang="ru-RU" altLang="ru-RU" dirty="0"/>
              <a:t> </a:t>
            </a:r>
            <a:r>
              <a:rPr lang="ru-RU" altLang="ru-RU" dirty="0" err="1"/>
              <a:t>ұстануға</a:t>
            </a:r>
            <a:r>
              <a:rPr lang="ru-RU" altLang="ru-RU" dirty="0"/>
              <a:t> </a:t>
            </a:r>
            <a:r>
              <a:rPr lang="ru-RU" altLang="ru-RU" dirty="0" err="1"/>
              <a:t>тиіс</a:t>
            </a:r>
            <a:r>
              <a:rPr lang="ru-RU" altLang="ru-RU" dirty="0"/>
              <a:t> (</a:t>
            </a:r>
            <a:r>
              <a:rPr lang="ru-RU" altLang="ru-RU" dirty="0" err="1"/>
              <a:t>әйтпесе</a:t>
            </a:r>
            <a:r>
              <a:rPr lang="ru-RU" altLang="ru-RU" dirty="0"/>
              <a:t> </a:t>
            </a:r>
            <a:r>
              <a:rPr lang="ru-RU" altLang="ru-RU" dirty="0" err="1"/>
              <a:t>бағдарламалардың</a:t>
            </a:r>
            <a:endParaRPr lang="ru-RU" altLang="ru-RU" dirty="0"/>
          </a:p>
          <a:p>
            <a:pPr eaLnBrk="1" hangingPunct="1"/>
            <a:r>
              <a:rPr lang="ru-RU" altLang="ru-RU" dirty="0"/>
              <a:t> </a:t>
            </a:r>
            <a:r>
              <a:rPr lang="ru-RU" altLang="ru-RU" dirty="0" err="1"/>
              <a:t>үйлесімдігі</a:t>
            </a:r>
            <a:r>
              <a:rPr lang="ru-RU" altLang="ru-RU" dirty="0"/>
              <a:t> </a:t>
            </a:r>
            <a:r>
              <a:rPr lang="ru-RU" altLang="ru-RU" dirty="0" err="1"/>
              <a:t>қамтамасыз</a:t>
            </a:r>
            <a:r>
              <a:rPr lang="ru-RU" altLang="ru-RU" dirty="0"/>
              <a:t> </a:t>
            </a:r>
            <a:r>
              <a:rPr lang="ru-RU" altLang="ru-RU" dirty="0" err="1"/>
              <a:t>етілмейді</a:t>
            </a:r>
            <a:r>
              <a:rPr lang="ru-RU" altLang="ru-RU" dirty="0"/>
              <a:t>).</a:t>
            </a:r>
          </a:p>
        </p:txBody>
      </p:sp>
      <p:sp>
        <p:nvSpPr>
          <p:cNvPr id="130095" name="Rectangle 47"/>
          <p:cNvSpPr>
            <a:spLocks noChangeArrowheads="1"/>
          </p:cNvSpPr>
          <p:nvPr/>
        </p:nvSpPr>
        <p:spPr bwMode="auto">
          <a:xfrm>
            <a:off x="3789363" y="3143250"/>
            <a:ext cx="52292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ru-RU" altLang="ru-RU" sz="1000" dirty="0">
                <a:solidFill>
                  <a:srgbClr val="00255C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2307" name="Line 27"/>
          <p:cNvSpPr>
            <a:spLocks noChangeShapeType="1"/>
          </p:cNvSpPr>
          <p:nvPr/>
        </p:nvSpPr>
        <p:spPr bwMode="auto">
          <a:xfrm flipV="1">
            <a:off x="195263" y="2760663"/>
            <a:ext cx="360362" cy="431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sm" len="sm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9FC377-9411-46C4-9B8D-2A0145DDE53A}"/>
              </a:ext>
            </a:extLst>
          </p:cNvPr>
          <p:cNvSpPr/>
          <p:nvPr/>
        </p:nvSpPr>
        <p:spPr>
          <a:xfrm>
            <a:off x="2286000" y="3050435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x-none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7A95B9D-7A85-4B17-9C13-FDF341A20463}"/>
              </a:ext>
            </a:extLst>
          </p:cNvPr>
          <p:cNvSpPr/>
          <p:nvPr/>
        </p:nvSpPr>
        <p:spPr>
          <a:xfrm>
            <a:off x="1595438" y="2053239"/>
            <a:ext cx="526256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торабының</a:t>
            </a:r>
            <a:r>
              <a:rPr lang="ru-RU" sz="1600" dirty="0"/>
              <a:t> </a:t>
            </a:r>
            <a:r>
              <a:rPr lang="ru-RU" sz="1600" dirty="0" err="1"/>
              <a:t>мекенжайы</a:t>
            </a:r>
            <a:r>
              <a:rPr lang="ru-RU" sz="1600" dirty="0"/>
              <a:t> – </a:t>
            </a:r>
            <a:r>
              <a:rPr lang="ru-RU" sz="1600" dirty="0" err="1"/>
              <a:t>желілік</a:t>
            </a:r>
            <a:r>
              <a:rPr lang="ru-RU" sz="1600" dirty="0"/>
              <a:t> </a:t>
            </a:r>
            <a:r>
              <a:rPr lang="ru-RU" sz="1600" dirty="0" err="1"/>
              <a:t>мекенжай</a:t>
            </a:r>
            <a:r>
              <a:rPr lang="ru-RU" sz="1600" dirty="0"/>
              <a:t>) - </a:t>
            </a:r>
            <a:r>
              <a:rPr lang="ru-RU" sz="1600" dirty="0" err="1"/>
              <a:t>оның</a:t>
            </a:r>
            <a:r>
              <a:rPr lang="ru-RU" sz="1600" dirty="0"/>
              <a:t> </a:t>
            </a:r>
            <a:r>
              <a:rPr lang="ru-RU" sz="1600" dirty="0" err="1"/>
              <a:t>орналасқан</a:t>
            </a:r>
            <a:r>
              <a:rPr lang="ru-RU" sz="1600" dirty="0"/>
              <a:t> </a:t>
            </a:r>
            <a:r>
              <a:rPr lang="ru-RU" sz="1600" dirty="0" err="1"/>
              <a:t>жерін</a:t>
            </a:r>
            <a:r>
              <a:rPr lang="ru-RU" sz="1600" dirty="0"/>
              <a:t> </a:t>
            </a:r>
            <a:r>
              <a:rPr lang="ru-RU" sz="1600" dirty="0" err="1"/>
              <a:t>сипаттайтын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дәл</a:t>
            </a:r>
            <a:r>
              <a:rPr lang="ru-RU" sz="1600" dirty="0"/>
              <a:t> осы </a:t>
            </a:r>
            <a:r>
              <a:rPr lang="ru-RU" sz="1600" dirty="0" err="1"/>
              <a:t>торапқа</a:t>
            </a:r>
            <a:r>
              <a:rPr lang="ru-RU" sz="1600" dirty="0"/>
              <a:t> </a:t>
            </a:r>
            <a:r>
              <a:rPr lang="ru-RU" sz="1600" dirty="0" err="1"/>
              <a:t>ақпаратты</a:t>
            </a:r>
            <a:r>
              <a:rPr lang="ru-RU" sz="1600" dirty="0"/>
              <a:t> </a:t>
            </a:r>
            <a:r>
              <a:rPr lang="ru-RU" sz="1600" dirty="0" err="1"/>
              <a:t>жіберуге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беретін</a:t>
            </a:r>
            <a:r>
              <a:rPr lang="ru-RU" sz="1600" dirty="0"/>
              <a:t> </a:t>
            </a:r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торабының</a:t>
            </a:r>
            <a:r>
              <a:rPr lang="ru-RU" sz="1600" dirty="0"/>
              <a:t> </a:t>
            </a:r>
            <a:r>
              <a:rPr lang="ru-RU" sz="1600" dirty="0" err="1"/>
              <a:t>бірегей</a:t>
            </a:r>
            <a:r>
              <a:rPr lang="ru-RU" sz="1600" dirty="0"/>
              <a:t> идентификаторы</a:t>
            </a:r>
            <a:r>
              <a:rPr lang="ru-RU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6963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flipV="1">
            <a:off x="0" y="749300"/>
            <a:ext cx="6892925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15" name="Freeform 38"/>
          <p:cNvSpPr>
            <a:spLocks/>
          </p:cNvSpPr>
          <p:nvPr/>
        </p:nvSpPr>
        <p:spPr bwMode="auto">
          <a:xfrm>
            <a:off x="4752975" y="-139700"/>
            <a:ext cx="4914900" cy="7416800"/>
          </a:xfrm>
          <a:custGeom>
            <a:avLst/>
            <a:gdLst>
              <a:gd name="T0" fmla="*/ 4435475 w 3096"/>
              <a:gd name="T1" fmla="*/ 1071563 h 4672"/>
              <a:gd name="T2" fmla="*/ 4140200 w 3096"/>
              <a:gd name="T3" fmla="*/ 803275 h 4672"/>
              <a:gd name="T4" fmla="*/ 2874963 w 3096"/>
              <a:gd name="T5" fmla="*/ 587375 h 4672"/>
              <a:gd name="T6" fmla="*/ 2044700 w 3096"/>
              <a:gd name="T7" fmla="*/ 1044575 h 4672"/>
              <a:gd name="T8" fmla="*/ 2212975 w 3096"/>
              <a:gd name="T9" fmla="*/ 2514600 h 4672"/>
              <a:gd name="T10" fmla="*/ 1689100 w 3096"/>
              <a:gd name="T11" fmla="*/ 3098800 h 4672"/>
              <a:gd name="T12" fmla="*/ 215900 w 3096"/>
              <a:gd name="T13" fmla="*/ 6011863 h 4672"/>
              <a:gd name="T14" fmla="*/ 393700 w 3096"/>
              <a:gd name="T15" fmla="*/ 6557963 h 4672"/>
              <a:gd name="T16" fmla="*/ 857250 w 3096"/>
              <a:gd name="T17" fmla="*/ 6648450 h 4672"/>
              <a:gd name="T18" fmla="*/ 4327525 w 3096"/>
              <a:gd name="T19" fmla="*/ 6469063 h 4672"/>
              <a:gd name="T20" fmla="*/ 4381500 w 3096"/>
              <a:gd name="T21" fmla="*/ 955675 h 4672"/>
              <a:gd name="T22" fmla="*/ 4479925 w 3096"/>
              <a:gd name="T23" fmla="*/ 731838 h 4672"/>
              <a:gd name="T24" fmla="*/ 4364038 w 3096"/>
              <a:gd name="T25" fmla="*/ 928688 h 4672"/>
              <a:gd name="T26" fmla="*/ 4289425 w 3096"/>
              <a:gd name="T27" fmla="*/ 874713 h 46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096" h="4672">
                <a:moveTo>
                  <a:pt x="2794" y="675"/>
                </a:moveTo>
                <a:cubicBezTo>
                  <a:pt x="2764" y="647"/>
                  <a:pt x="2772" y="557"/>
                  <a:pt x="2608" y="506"/>
                </a:cubicBezTo>
                <a:cubicBezTo>
                  <a:pt x="2444" y="455"/>
                  <a:pt x="2030" y="345"/>
                  <a:pt x="1811" y="370"/>
                </a:cubicBezTo>
                <a:cubicBezTo>
                  <a:pt x="1591" y="395"/>
                  <a:pt x="1358" y="456"/>
                  <a:pt x="1288" y="658"/>
                </a:cubicBezTo>
                <a:cubicBezTo>
                  <a:pt x="1219" y="860"/>
                  <a:pt x="1431" y="1368"/>
                  <a:pt x="1394" y="1584"/>
                </a:cubicBezTo>
                <a:cubicBezTo>
                  <a:pt x="1356" y="1800"/>
                  <a:pt x="1274" y="1585"/>
                  <a:pt x="1064" y="1952"/>
                </a:cubicBezTo>
                <a:cubicBezTo>
                  <a:pt x="855" y="2319"/>
                  <a:pt x="271" y="3424"/>
                  <a:pt x="136" y="3787"/>
                </a:cubicBezTo>
                <a:cubicBezTo>
                  <a:pt x="0" y="4150"/>
                  <a:pt x="181" y="4064"/>
                  <a:pt x="248" y="4131"/>
                </a:cubicBezTo>
                <a:cubicBezTo>
                  <a:pt x="315" y="4198"/>
                  <a:pt x="128" y="4197"/>
                  <a:pt x="540" y="4188"/>
                </a:cubicBezTo>
                <a:cubicBezTo>
                  <a:pt x="953" y="4179"/>
                  <a:pt x="2356" y="4672"/>
                  <a:pt x="2726" y="4075"/>
                </a:cubicBezTo>
                <a:cubicBezTo>
                  <a:pt x="3096" y="3478"/>
                  <a:pt x="2744" y="1204"/>
                  <a:pt x="2760" y="602"/>
                </a:cubicBezTo>
                <a:cubicBezTo>
                  <a:pt x="2776" y="0"/>
                  <a:pt x="2824" y="464"/>
                  <a:pt x="2822" y="461"/>
                </a:cubicBezTo>
                <a:cubicBezTo>
                  <a:pt x="2820" y="458"/>
                  <a:pt x="2769" y="570"/>
                  <a:pt x="2749" y="585"/>
                </a:cubicBezTo>
                <a:cubicBezTo>
                  <a:pt x="2729" y="600"/>
                  <a:pt x="2712" y="558"/>
                  <a:pt x="2702" y="551"/>
                </a:cubicBezTo>
              </a:path>
            </a:pathLst>
          </a:custGeom>
          <a:solidFill>
            <a:srgbClr val="99CCFF">
              <a:alpha val="16078"/>
            </a:srgbClr>
          </a:solidFill>
          <a:ln w="952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31" descr="Узлы_се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r="810" b="629"/>
          <a:stretch>
            <a:fillRect/>
          </a:stretch>
        </p:blipFill>
        <p:spPr bwMode="auto">
          <a:xfrm>
            <a:off x="6059488" y="475457"/>
            <a:ext cx="33067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57188" y="1009650"/>
            <a:ext cx="170973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500" dirty="0" err="1">
                <a:solidFill>
                  <a:srgbClr val="00255C"/>
                </a:solidFill>
                <a:latin typeface="Arial" charset="0"/>
              </a:rPr>
              <a:t>желі</a:t>
            </a:r>
            <a:r>
              <a:rPr lang="ru-RU" altLang="ru-RU" sz="1500" dirty="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altLang="ru-RU" sz="1500" dirty="0" err="1">
                <a:solidFill>
                  <a:srgbClr val="00255C"/>
                </a:solidFill>
                <a:latin typeface="Arial" charset="0"/>
              </a:rPr>
              <a:t>тұрады</a:t>
            </a:r>
            <a:r>
              <a:rPr lang="ru-RU" altLang="ru-RU" sz="1500" dirty="0">
                <a:solidFill>
                  <a:srgbClr val="00255C"/>
                </a:solidFill>
                <a:latin typeface="Arial" charset="0"/>
              </a:rPr>
              <a:t>;:</a:t>
            </a:r>
          </a:p>
        </p:txBody>
      </p:sp>
      <p:sp>
        <p:nvSpPr>
          <p:cNvPr id="1331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0" name="WordArt 7"/>
          <p:cNvSpPr>
            <a:spLocks noChangeArrowheads="1" noChangeShapeType="1" noTextEdit="1"/>
          </p:cNvSpPr>
          <p:nvPr/>
        </p:nvSpPr>
        <p:spPr bwMode="auto">
          <a:xfrm>
            <a:off x="290512" y="300038"/>
            <a:ext cx="67532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Компьютерлік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желілердің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құрылымы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CC0000"/>
                  </a:gs>
                </a:gsLst>
                <a:path path="rect">
                  <a:fillToRect l="100000" b="100000"/>
                </a:path>
              </a:gradFill>
              <a:effectLst>
                <a:outerShdw dist="28398" dir="1593903" algn="ctr" rotWithShape="0">
                  <a:schemeClr val="tx1"/>
                </a:outerShdw>
              </a:effectLst>
              <a:latin typeface="Century Gothic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rgbClr val="78AD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rot="10800000" vert="eaVert" wrap="none"/>
          <a:lstStyle>
            <a:lvl1pPr marL="18097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333375" y="2071688"/>
            <a:ext cx="5229225" cy="317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Тораптар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соңғы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және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аралық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. </a:t>
            </a:r>
            <a:br>
              <a:rPr lang="ru-RU" altLang="ru-RU" sz="1400" dirty="0">
                <a:solidFill>
                  <a:srgbClr val="A50021"/>
                </a:solidFill>
                <a:latin typeface="Arial" charset="0"/>
              </a:rPr>
            </a:b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Соңғы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түйінде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1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байланыс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желісі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бар,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аралық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түйін-біреуден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артық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ru-RU" altLang="ru-RU" sz="1400" dirty="0">
              <a:solidFill>
                <a:srgbClr val="A50021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Тораптар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станциялар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(компьютер-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желі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мүшелері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,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хостер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)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немесе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коммуникациялық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жабдықтар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болуы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мүмкінТораптар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соңғы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және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аралық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. </a:t>
            </a:r>
            <a:br>
              <a:rPr lang="ru-RU" altLang="ru-RU" sz="1400" dirty="0">
                <a:solidFill>
                  <a:srgbClr val="A50021"/>
                </a:solidFill>
                <a:latin typeface="Arial" charset="0"/>
              </a:rPr>
            </a:b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Соңғы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түйінде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1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байланыс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желісі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бар,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аралық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түйін-біреуден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артық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ru-RU" altLang="ru-RU" sz="1400" dirty="0">
              <a:solidFill>
                <a:srgbClr val="A50021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Тораптар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станциялар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(компьютер-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желі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мүшелері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,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хостер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)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немесе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коммуникациялық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жабдықтар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болуы</a:t>
            </a:r>
            <a:r>
              <a:rPr lang="ru-RU" altLang="ru-RU" sz="1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A50021"/>
                </a:solidFill>
                <a:latin typeface="Arial" charset="0"/>
              </a:rPr>
              <a:t>мүмкін</a:t>
            </a:r>
            <a:endParaRPr lang="ru-RU" altLang="ru-RU" sz="1400" dirty="0">
              <a:solidFill>
                <a:srgbClr val="A50021"/>
              </a:solidFill>
              <a:latin typeface="Arial" charset="0"/>
            </a:endParaRPr>
          </a:p>
        </p:txBody>
      </p:sp>
      <p:grpSp>
        <p:nvGrpSpPr>
          <p:cNvPr id="13323" name="Group 40"/>
          <p:cNvGrpSpPr>
            <a:grpSpLocks/>
          </p:cNvGrpSpPr>
          <p:nvPr/>
        </p:nvGrpSpPr>
        <p:grpSpPr bwMode="auto">
          <a:xfrm>
            <a:off x="2058988" y="1081088"/>
            <a:ext cx="4367212" cy="631825"/>
            <a:chOff x="1237" y="681"/>
            <a:chExt cx="2751" cy="398"/>
          </a:xfrm>
        </p:grpSpPr>
        <p:sp>
          <p:nvSpPr>
            <p:cNvPr id="13330" name="AutoShape 28"/>
            <p:cNvSpPr>
              <a:spLocks noChangeArrowheads="1"/>
            </p:cNvSpPr>
            <p:nvPr/>
          </p:nvSpPr>
          <p:spPr bwMode="auto">
            <a:xfrm>
              <a:off x="1237" y="681"/>
              <a:ext cx="2751" cy="39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57150">
              <a:solidFill>
                <a:srgbClr val="FFA74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1" name="AutoShape 9"/>
            <p:cNvSpPr>
              <a:spLocks noChangeArrowheads="1"/>
            </p:cNvSpPr>
            <p:nvPr/>
          </p:nvSpPr>
          <p:spPr bwMode="auto">
            <a:xfrm>
              <a:off x="1292" y="760"/>
              <a:ext cx="692" cy="232"/>
            </a:xfrm>
            <a:prstGeom prst="hexagon">
              <a:avLst>
                <a:gd name="adj" fmla="val 74569"/>
                <a:gd name="vf" fmla="val 11547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4DCF0"/>
                </a:gs>
              </a:gsLst>
              <a:lin ang="5400000" scaled="1"/>
            </a:gradFill>
            <a:ln w="9525" algn="ctr">
              <a:solidFill>
                <a:srgbClr val="819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300" b="1" dirty="0" err="1">
                  <a:solidFill>
                    <a:srgbClr val="00259A"/>
                  </a:solidFill>
                  <a:latin typeface="Century Gothic" pitchFamily="34" charset="0"/>
                </a:rPr>
                <a:t>тораптар</a:t>
              </a:r>
              <a:endParaRPr lang="ru-RU" altLang="ru-RU" sz="1300" b="1" dirty="0">
                <a:solidFill>
                  <a:srgbClr val="00259A"/>
                </a:solidFill>
                <a:latin typeface="Century Gothic" pitchFamily="34" charset="0"/>
              </a:endParaRPr>
            </a:p>
          </p:txBody>
        </p:sp>
        <p:sp>
          <p:nvSpPr>
            <p:cNvPr id="13333" name="AutoShape 8"/>
            <p:cNvSpPr>
              <a:spLocks noChangeArrowheads="1"/>
            </p:cNvSpPr>
            <p:nvPr/>
          </p:nvSpPr>
          <p:spPr bwMode="auto">
            <a:xfrm flipH="1">
              <a:off x="2070" y="752"/>
              <a:ext cx="1687" cy="25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4DCF0"/>
                </a:gs>
              </a:gsLst>
              <a:lin ang="5400000" scaled="1"/>
            </a:gradFill>
            <a:ln w="9525" algn="ctr">
              <a:solidFill>
                <a:srgbClr val="819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300" b="1" dirty="0" err="1">
                  <a:solidFill>
                    <a:srgbClr val="00259A"/>
                  </a:solidFill>
                  <a:latin typeface="Century Gothic" pitchFamily="34" charset="0"/>
                </a:rPr>
                <a:t>Және</a:t>
              </a:r>
              <a:r>
                <a:rPr lang="ru-RU" altLang="ru-RU" sz="1300" b="1" dirty="0">
                  <a:solidFill>
                    <a:srgbClr val="00259A"/>
                  </a:solidFill>
                  <a:latin typeface="Century Gothic" pitchFamily="34" charset="0"/>
                </a:rPr>
                <a:t> </a:t>
              </a:r>
              <a:r>
                <a:rPr lang="ru-RU" altLang="ru-RU" sz="1300" b="1" dirty="0" err="1">
                  <a:solidFill>
                    <a:srgbClr val="00259A"/>
                  </a:solidFill>
                  <a:latin typeface="Century Gothic" pitchFamily="34" charset="0"/>
                </a:rPr>
                <a:t>оларды</a:t>
              </a:r>
              <a:r>
                <a:rPr lang="ru-RU" altLang="ru-RU" sz="1300" b="1" dirty="0">
                  <a:solidFill>
                    <a:srgbClr val="00259A"/>
                  </a:solidFill>
                  <a:latin typeface="Century Gothic" pitchFamily="34" charset="0"/>
                </a:rPr>
                <a:t> </a:t>
              </a:r>
              <a:r>
                <a:rPr lang="ru-RU" altLang="ru-RU" sz="1300" b="1" dirty="0" err="1">
                  <a:solidFill>
                    <a:srgbClr val="00259A"/>
                  </a:solidFill>
                  <a:latin typeface="Century Gothic" pitchFamily="34" charset="0"/>
                </a:rPr>
                <a:t>қосатын</a:t>
              </a:r>
              <a:r>
                <a:rPr lang="ru-RU" altLang="ru-RU" sz="1300" b="1" dirty="0">
                  <a:solidFill>
                    <a:srgbClr val="00259A"/>
                  </a:solidFill>
                  <a:latin typeface="Century Gothic" pitchFamily="34" charset="0"/>
                </a:rPr>
                <a:t> </a:t>
              </a:r>
              <a:r>
                <a:rPr lang="ru-RU" altLang="ru-RU" sz="1300" b="1" dirty="0" err="1">
                  <a:solidFill>
                    <a:srgbClr val="00259A"/>
                  </a:solidFill>
                  <a:latin typeface="Century Gothic" pitchFamily="34" charset="0"/>
                </a:rPr>
                <a:t>байданыс</a:t>
              </a:r>
              <a:endParaRPr lang="ru-RU" altLang="ru-RU" sz="1300" b="1" dirty="0">
                <a:solidFill>
                  <a:srgbClr val="00259A"/>
                </a:solidFill>
                <a:latin typeface="Century Gothic" pitchFamily="34" charset="0"/>
              </a:endParaRPr>
            </a:p>
          </p:txBody>
        </p:sp>
      </p:grpSp>
      <p:sp>
        <p:nvSpPr>
          <p:cNvPr id="13324" name="Text Box 30"/>
          <p:cNvSpPr txBox="1">
            <a:spLocks noChangeArrowheads="1"/>
          </p:cNvSpPr>
          <p:nvPr/>
        </p:nvSpPr>
        <p:spPr bwMode="auto">
          <a:xfrm>
            <a:off x="8154988" y="1030288"/>
            <a:ext cx="969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6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900" b="1">
                <a:solidFill>
                  <a:schemeClr val="tx2"/>
                </a:solidFill>
                <a:latin typeface="Arial" charset="0"/>
              </a:rPr>
              <a:t>сети:</a:t>
            </a: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ru-RU" altLang="ru-RU" sz="9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хост-компьютер </a:t>
            </a:r>
            <a:br>
              <a:rPr lang="ru-RU" altLang="ru-RU" sz="9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(сервер)</a:t>
            </a:r>
            <a:endParaRPr lang="ru-RU" altLang="ru-RU" sz="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25" name="Text Box 32"/>
          <p:cNvSpPr txBox="1">
            <a:spLocks noChangeArrowheads="1"/>
          </p:cNvSpPr>
          <p:nvPr/>
        </p:nvSpPr>
        <p:spPr bwMode="auto">
          <a:xfrm>
            <a:off x="7081838" y="3598863"/>
            <a:ext cx="10048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6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A50021"/>
                </a:solidFill>
                <a:latin typeface="Arial" charset="0"/>
              </a:rPr>
              <a:t>Промежуточные узлы</a:t>
            </a: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900" b="1">
                <a:solidFill>
                  <a:schemeClr val="tx2"/>
                </a:solidFill>
                <a:latin typeface="Arial" charset="0"/>
              </a:rPr>
              <a:t>сети:</a:t>
            </a: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ru-RU" altLang="ru-RU" sz="9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800">
                <a:solidFill>
                  <a:schemeClr val="tx2"/>
                </a:solidFill>
                <a:latin typeface="Arial" charset="0"/>
              </a:rPr>
              <a:t>маршрутизаторы (коммуникационное оборудование)</a:t>
            </a:r>
          </a:p>
        </p:txBody>
      </p:sp>
      <p:sp>
        <p:nvSpPr>
          <p:cNvPr id="13326" name="Text Box 34"/>
          <p:cNvSpPr txBox="1">
            <a:spLocks noChangeArrowheads="1"/>
          </p:cNvSpPr>
          <p:nvPr/>
        </p:nvSpPr>
        <p:spPr bwMode="auto">
          <a:xfrm>
            <a:off x="5567363" y="6088063"/>
            <a:ext cx="85725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6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900" b="1">
                <a:solidFill>
                  <a:schemeClr val="tx2"/>
                </a:solidFill>
                <a:latin typeface="Arial" charset="0"/>
              </a:rPr>
              <a:t>сети </a:t>
            </a:r>
            <a:r>
              <a:rPr lang="ru-RU" altLang="ru-RU" sz="800">
                <a:solidFill>
                  <a:schemeClr val="tx2"/>
                </a:solidFill>
                <a:latin typeface="Arial" charset="0"/>
              </a:rPr>
              <a:t>(станция - ПК)</a:t>
            </a:r>
          </a:p>
        </p:txBody>
      </p:sp>
      <p:sp>
        <p:nvSpPr>
          <p:cNvPr id="13327" name="Text Box 35"/>
          <p:cNvSpPr txBox="1">
            <a:spLocks noChangeArrowheads="1"/>
          </p:cNvSpPr>
          <p:nvPr/>
        </p:nvSpPr>
        <p:spPr bwMode="auto">
          <a:xfrm>
            <a:off x="6678613" y="6080125"/>
            <a:ext cx="8572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6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900" b="1">
                <a:solidFill>
                  <a:schemeClr val="tx2"/>
                </a:solidFill>
                <a:latin typeface="Arial" charset="0"/>
              </a:rPr>
              <a:t>сети </a:t>
            </a:r>
            <a:r>
              <a:rPr lang="ru-RU" altLang="ru-RU" sz="800">
                <a:solidFill>
                  <a:schemeClr val="tx2"/>
                </a:solidFill>
                <a:latin typeface="Arial" charset="0"/>
              </a:rPr>
              <a:t>(станция - ПК)</a:t>
            </a:r>
          </a:p>
        </p:txBody>
      </p:sp>
      <p:sp>
        <p:nvSpPr>
          <p:cNvPr id="13328" name="Text Box 36"/>
          <p:cNvSpPr txBox="1">
            <a:spLocks noChangeArrowheads="1"/>
          </p:cNvSpPr>
          <p:nvPr/>
        </p:nvSpPr>
        <p:spPr bwMode="auto">
          <a:xfrm>
            <a:off x="8124825" y="6081713"/>
            <a:ext cx="85725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6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alt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900" b="1">
                <a:solidFill>
                  <a:schemeClr val="tx2"/>
                </a:solidFill>
                <a:latin typeface="Arial" charset="0"/>
              </a:rPr>
              <a:t>сети </a:t>
            </a:r>
            <a:r>
              <a:rPr lang="ru-RU" altLang="ru-RU" sz="800">
                <a:solidFill>
                  <a:schemeClr val="tx2"/>
                </a:solidFill>
                <a:latin typeface="Arial" charset="0"/>
              </a:rPr>
              <a:t>(станция - ПК)</a:t>
            </a:r>
          </a:p>
        </p:txBody>
      </p:sp>
      <p:pic>
        <p:nvPicPr>
          <p:cNvPr id="13329" name="Picture 41" descr="net3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0374" r="9410" b="8052"/>
          <a:stretch>
            <a:fillRect/>
          </a:stretch>
        </p:blipFill>
        <p:spPr bwMode="auto">
          <a:xfrm>
            <a:off x="458788" y="5075238"/>
            <a:ext cx="18208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6"/>
          <p:cNvSpPr>
            <a:spLocks noChangeArrowheads="1"/>
          </p:cNvSpPr>
          <p:nvPr/>
        </p:nvSpPr>
        <p:spPr bwMode="auto">
          <a:xfrm>
            <a:off x="7185025" y="0"/>
            <a:ext cx="1958975" cy="2193925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7804" name="Group 44"/>
          <p:cNvGrpSpPr>
            <a:grpSpLocks/>
          </p:cNvGrpSpPr>
          <p:nvPr/>
        </p:nvGrpSpPr>
        <p:grpSpPr bwMode="auto">
          <a:xfrm>
            <a:off x="5637213" y="1295400"/>
            <a:ext cx="2906712" cy="3987800"/>
            <a:chOff x="3353" y="570"/>
            <a:chExt cx="1831" cy="2512"/>
          </a:xfrm>
        </p:grpSpPr>
        <p:grpSp>
          <p:nvGrpSpPr>
            <p:cNvPr id="14369" name="Group 41"/>
            <p:cNvGrpSpPr>
              <a:grpSpLocks/>
            </p:cNvGrpSpPr>
            <p:nvPr/>
          </p:nvGrpSpPr>
          <p:grpSpPr bwMode="auto">
            <a:xfrm>
              <a:off x="3353" y="570"/>
              <a:ext cx="1763" cy="2512"/>
              <a:chOff x="3353" y="570"/>
              <a:chExt cx="1763" cy="2512"/>
            </a:xfrm>
          </p:grpSpPr>
          <p:pic>
            <p:nvPicPr>
              <p:cNvPr id="14372" name="Picture 40" descr="2 ПК связь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898989">
                <a:off x="3178" y="2258"/>
                <a:ext cx="138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3" name="Picture 36" descr="2 ПК связь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4" y="1906"/>
                <a:ext cx="138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35" descr="2 ПК связь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500675">
                <a:off x="3699" y="1641"/>
                <a:ext cx="138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Picture 19" descr="2 ПК связь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59320">
                <a:off x="2795" y="1229"/>
                <a:ext cx="138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30" descr="2 ПК связь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995904">
                <a:off x="3422" y="1128"/>
                <a:ext cx="138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7" name="Picture 31" descr="2 ПК связь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895129">
                <a:off x="3580" y="2195"/>
                <a:ext cx="138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70" name="Rectangle 37"/>
            <p:cNvSpPr>
              <a:spLocks noChangeArrowheads="1"/>
            </p:cNvSpPr>
            <p:nvPr/>
          </p:nvSpPr>
          <p:spPr bwMode="auto">
            <a:xfrm rot="827271">
              <a:off x="4866" y="1880"/>
              <a:ext cx="318" cy="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1" name="Line 39"/>
            <p:cNvSpPr>
              <a:spLocks noChangeShapeType="1"/>
            </p:cNvSpPr>
            <p:nvPr/>
          </p:nvSpPr>
          <p:spPr bwMode="auto">
            <a:xfrm>
              <a:off x="4845" y="2101"/>
              <a:ext cx="220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4340" name="Rectangle 2"/>
          <p:cNvSpPr>
            <a:spLocks noChangeArrowheads="1"/>
          </p:cNvSpPr>
          <p:nvPr/>
        </p:nvSpPr>
        <p:spPr bwMode="auto">
          <a:xfrm flipV="1">
            <a:off x="0" y="749300"/>
            <a:ext cx="9144000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1643065" y="5649912"/>
            <a:ext cx="5559425" cy="831850"/>
          </a:xfrm>
          <a:prstGeom prst="roundRect">
            <a:avLst>
              <a:gd name="adj" fmla="val 16667"/>
            </a:avLst>
          </a:prstGeom>
          <a:solidFill>
            <a:srgbClr val="FFCC00">
              <a:alpha val="31000"/>
            </a:srgbClr>
          </a:solidFill>
          <a:ln w="57150" algn="ctr">
            <a:solidFill>
              <a:srgbClr val="FFCC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ru-RU" altLang="ru-RU" sz="1400">
                <a:solidFill>
                  <a:srgbClr val="002774"/>
                </a:solidFill>
                <a:latin typeface="Arial" charset="0"/>
              </a:rPr>
              <a:t>сервер (хост-компьютер) - ДК пайдаланушылардың қызмет көрсететін қуатты компьютер</a:t>
            </a:r>
            <a:endParaRPr lang="ru-RU" altLang="ru-RU" sz="1400" dirty="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2032000" y="4371975"/>
            <a:ext cx="3746500" cy="5080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anchor="ctr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ru-RU" alt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Байланыс</a:t>
            </a:r>
            <a:r>
              <a:rPr lang="ru-RU" alt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ru-RU" alt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желілері</a:t>
            </a:r>
            <a:endParaRPr lang="ru-RU" altLang="ru-RU" sz="1400" dirty="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 rot="16200000" flipV="1">
            <a:off x="-3416300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rot="10800000" vert="eaVert" wrap="none"/>
          <a:lstStyle>
            <a:lvl1pPr marL="18097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781" name="WordArt 21"/>
          <p:cNvSpPr>
            <a:spLocks noChangeArrowheads="1" noChangeShapeType="1" noTextEdit="1"/>
          </p:cNvSpPr>
          <p:nvPr/>
        </p:nvSpPr>
        <p:spPr bwMode="auto">
          <a:xfrm>
            <a:off x="384175" y="219075"/>
            <a:ext cx="7478713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Компьютерлік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желілердің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жіктелкі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CC0000"/>
                  </a:gs>
                </a:gsLst>
                <a:path path="rect">
                  <a:fillToRect l="100000" b="100000"/>
                </a:path>
              </a:gradFill>
              <a:effectLst>
                <a:outerShdw dist="28398" dir="1593903" algn="ctr" rotWithShape="0">
                  <a:schemeClr val="tx1"/>
                </a:outerShdw>
              </a:effectLst>
              <a:latin typeface="Century Gothic"/>
            </a:endParaRPr>
          </a:p>
        </p:txBody>
      </p:sp>
      <p:sp>
        <p:nvSpPr>
          <p:cNvPr id="117778" name="tower"/>
          <p:cNvSpPr>
            <a:spLocks noEditPoints="1" noChangeArrowheads="1"/>
          </p:cNvSpPr>
          <p:nvPr/>
        </p:nvSpPr>
        <p:spPr bwMode="auto">
          <a:xfrm>
            <a:off x="6018213" y="2695575"/>
            <a:ext cx="609600" cy="1219200"/>
          </a:xfrm>
          <a:custGeom>
            <a:avLst/>
            <a:gdLst>
              <a:gd name="T0" fmla="*/ 0 w 21600"/>
              <a:gd name="T1" fmla="*/ 123275 h 21600"/>
              <a:gd name="T2" fmla="*/ 188073 w 21600"/>
              <a:gd name="T3" fmla="*/ 0 h 21600"/>
              <a:gd name="T4" fmla="*/ 304800 w 21600"/>
              <a:gd name="T5" fmla="*/ 0 h 21600"/>
              <a:gd name="T6" fmla="*/ 609600 w 21600"/>
              <a:gd name="T7" fmla="*/ 0 h 21600"/>
              <a:gd name="T8" fmla="*/ 609600 w 21600"/>
              <a:gd name="T9" fmla="*/ 657521 h 21600"/>
              <a:gd name="T10" fmla="*/ 609600 w 21600"/>
              <a:gd name="T11" fmla="*/ 1095925 h 21600"/>
              <a:gd name="T12" fmla="*/ 428018 w 21600"/>
              <a:gd name="T13" fmla="*/ 1219200 h 21600"/>
              <a:gd name="T14" fmla="*/ 298309 w 21600"/>
              <a:gd name="T15" fmla="*/ 1219200 h 21600"/>
              <a:gd name="T16" fmla="*/ 0 w 21600"/>
              <a:gd name="T17" fmla="*/ 1219200 h 21600"/>
              <a:gd name="T18" fmla="*/ 0 w 21600"/>
              <a:gd name="T19" fmla="*/ 650692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F8F8F8"/>
              </a:gs>
              <a:gs pos="100000">
                <a:srgbClr val="C0C0C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7805" name="Group 45"/>
          <p:cNvGrpSpPr>
            <a:grpSpLocks/>
          </p:cNvGrpSpPr>
          <p:nvPr/>
        </p:nvGrpSpPr>
        <p:grpSpPr bwMode="auto">
          <a:xfrm>
            <a:off x="681038" y="855663"/>
            <a:ext cx="8256587" cy="4440237"/>
            <a:chOff x="231" y="293"/>
            <a:chExt cx="5201" cy="2797"/>
          </a:xfrm>
        </p:grpSpPr>
        <p:sp>
          <p:nvSpPr>
            <p:cNvPr id="117768" name="AutoShape 8"/>
            <p:cNvSpPr>
              <a:spLocks noChangeArrowheads="1"/>
            </p:cNvSpPr>
            <p:nvPr/>
          </p:nvSpPr>
          <p:spPr bwMode="auto">
            <a:xfrm>
              <a:off x="231" y="293"/>
              <a:ext cx="2528" cy="106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57150" algn="ctr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anchor="ctr"/>
            <a:lstStyle>
              <a:lvl1pPr marL="179388" indent="-1793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endParaRPr lang="ru-RU" altLang="ru-RU" sz="1400" dirty="0">
                <a:solidFill>
                  <a:srgbClr val="002774"/>
                </a:solidFill>
                <a:latin typeface="Arial" charset="0"/>
              </a:endParaRPr>
            </a:p>
          </p:txBody>
        </p:sp>
        <p:grpSp>
          <p:nvGrpSpPr>
            <p:cNvPr id="14362" name="Group 42"/>
            <p:cNvGrpSpPr>
              <a:grpSpLocks/>
            </p:cNvGrpSpPr>
            <p:nvPr/>
          </p:nvGrpSpPr>
          <p:grpSpPr bwMode="auto">
            <a:xfrm>
              <a:off x="2939" y="579"/>
              <a:ext cx="2493" cy="2511"/>
              <a:chOff x="2939" y="579"/>
              <a:chExt cx="2493" cy="2511"/>
            </a:xfrm>
          </p:grpSpPr>
          <p:pic>
            <p:nvPicPr>
              <p:cNvPr id="14363" name="Picture 16" descr="net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2939" y="636"/>
                <a:ext cx="456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4" name="Picture 25" descr="net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3696" y="2613"/>
                <a:ext cx="456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5" name="Picture 24" descr="net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244" y="579"/>
                <a:ext cx="456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6" name="Picture 28" descr="net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517" y="2349"/>
                <a:ext cx="456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7" name="Picture 27" descr="net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637" y="1311"/>
                <a:ext cx="456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8" name="Picture 29" descr="net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976" y="1801"/>
                <a:ext cx="456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48" name="Group 47"/>
          <p:cNvGrpSpPr>
            <a:grpSpLocks/>
          </p:cNvGrpSpPr>
          <p:nvPr/>
        </p:nvGrpSpPr>
        <p:grpSpPr bwMode="auto">
          <a:xfrm>
            <a:off x="8091488" y="250825"/>
            <a:ext cx="1090612" cy="847725"/>
            <a:chOff x="4774" y="136"/>
            <a:chExt cx="986" cy="719"/>
          </a:xfrm>
        </p:grpSpPr>
        <p:sp>
          <p:nvSpPr>
            <p:cNvPr id="14358" name="Freeform 48"/>
            <p:cNvSpPr>
              <a:spLocks/>
            </p:cNvSpPr>
            <p:nvPr/>
          </p:nvSpPr>
          <p:spPr bwMode="auto">
            <a:xfrm>
              <a:off x="5468" y="318"/>
              <a:ext cx="292" cy="169"/>
            </a:xfrm>
            <a:custGeom>
              <a:avLst/>
              <a:gdLst>
                <a:gd name="T0" fmla="*/ 33 w 1221"/>
                <a:gd name="T1" fmla="*/ 21 h 1447"/>
                <a:gd name="T2" fmla="*/ 195 w 1221"/>
                <a:gd name="T3" fmla="*/ 20 h 1447"/>
                <a:gd name="T4" fmla="*/ 198 w 1221"/>
                <a:gd name="T5" fmla="*/ 31 h 1447"/>
                <a:gd name="T6" fmla="*/ 270 w 1221"/>
                <a:gd name="T7" fmla="*/ 34 h 1447"/>
                <a:gd name="T8" fmla="*/ 270 w 1221"/>
                <a:gd name="T9" fmla="*/ 48 h 1447"/>
                <a:gd name="T10" fmla="*/ 135 w 1221"/>
                <a:gd name="T11" fmla="*/ 49 h 1447"/>
                <a:gd name="T12" fmla="*/ 138 w 1221"/>
                <a:gd name="T13" fmla="*/ 58 h 1447"/>
                <a:gd name="T14" fmla="*/ 138 w 1221"/>
                <a:gd name="T15" fmla="*/ 66 h 1447"/>
                <a:gd name="T16" fmla="*/ 212 w 1221"/>
                <a:gd name="T17" fmla="*/ 64 h 1447"/>
                <a:gd name="T18" fmla="*/ 247 w 1221"/>
                <a:gd name="T19" fmla="*/ 67 h 1447"/>
                <a:gd name="T20" fmla="*/ 245 w 1221"/>
                <a:gd name="T21" fmla="*/ 78 h 1447"/>
                <a:gd name="T22" fmla="*/ 202 w 1221"/>
                <a:gd name="T23" fmla="*/ 78 h 1447"/>
                <a:gd name="T24" fmla="*/ 202 w 1221"/>
                <a:gd name="T25" fmla="*/ 87 h 1447"/>
                <a:gd name="T26" fmla="*/ 205 w 1221"/>
                <a:gd name="T27" fmla="*/ 98 h 1447"/>
                <a:gd name="T28" fmla="*/ 234 w 1221"/>
                <a:gd name="T29" fmla="*/ 99 h 1447"/>
                <a:gd name="T30" fmla="*/ 235 w 1221"/>
                <a:gd name="T31" fmla="*/ 108 h 1447"/>
                <a:gd name="T32" fmla="*/ 235 w 1221"/>
                <a:gd name="T33" fmla="*/ 114 h 1447"/>
                <a:gd name="T34" fmla="*/ 274 w 1221"/>
                <a:gd name="T35" fmla="*/ 114 h 1447"/>
                <a:gd name="T36" fmla="*/ 288 w 1221"/>
                <a:gd name="T37" fmla="*/ 126 h 1447"/>
                <a:gd name="T38" fmla="*/ 259 w 1221"/>
                <a:gd name="T39" fmla="*/ 132 h 1447"/>
                <a:gd name="T40" fmla="*/ 259 w 1221"/>
                <a:gd name="T41" fmla="*/ 141 h 1447"/>
                <a:gd name="T42" fmla="*/ 222 w 1221"/>
                <a:gd name="T43" fmla="*/ 142 h 1447"/>
                <a:gd name="T44" fmla="*/ 208 w 1221"/>
                <a:gd name="T45" fmla="*/ 155 h 1447"/>
                <a:gd name="T46" fmla="*/ 222 w 1221"/>
                <a:gd name="T47" fmla="*/ 158 h 1447"/>
                <a:gd name="T48" fmla="*/ 31 w 1221"/>
                <a:gd name="T49" fmla="*/ 158 h 1447"/>
                <a:gd name="T50" fmla="*/ 34 w 1221"/>
                <a:gd name="T51" fmla="*/ 146 h 1447"/>
                <a:gd name="T52" fmla="*/ 33 w 1221"/>
                <a:gd name="T53" fmla="*/ 21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Freeform 49"/>
            <p:cNvSpPr>
              <a:spLocks/>
            </p:cNvSpPr>
            <p:nvPr/>
          </p:nvSpPr>
          <p:spPr bwMode="auto">
            <a:xfrm>
              <a:off x="4774" y="336"/>
              <a:ext cx="381" cy="169"/>
            </a:xfrm>
            <a:custGeom>
              <a:avLst/>
              <a:gdLst>
                <a:gd name="T0" fmla="*/ 43 w 1221"/>
                <a:gd name="T1" fmla="*/ 21 h 1447"/>
                <a:gd name="T2" fmla="*/ 254 w 1221"/>
                <a:gd name="T3" fmla="*/ 20 h 1447"/>
                <a:gd name="T4" fmla="*/ 258 w 1221"/>
                <a:gd name="T5" fmla="*/ 31 h 1447"/>
                <a:gd name="T6" fmla="*/ 352 w 1221"/>
                <a:gd name="T7" fmla="*/ 34 h 1447"/>
                <a:gd name="T8" fmla="*/ 352 w 1221"/>
                <a:gd name="T9" fmla="*/ 48 h 1447"/>
                <a:gd name="T10" fmla="*/ 176 w 1221"/>
                <a:gd name="T11" fmla="*/ 49 h 1447"/>
                <a:gd name="T12" fmla="*/ 179 w 1221"/>
                <a:gd name="T13" fmla="*/ 58 h 1447"/>
                <a:gd name="T14" fmla="*/ 179 w 1221"/>
                <a:gd name="T15" fmla="*/ 66 h 1447"/>
                <a:gd name="T16" fmla="*/ 277 w 1221"/>
                <a:gd name="T17" fmla="*/ 64 h 1447"/>
                <a:gd name="T18" fmla="*/ 322 w 1221"/>
                <a:gd name="T19" fmla="*/ 67 h 1447"/>
                <a:gd name="T20" fmla="*/ 320 w 1221"/>
                <a:gd name="T21" fmla="*/ 78 h 1447"/>
                <a:gd name="T22" fmla="*/ 264 w 1221"/>
                <a:gd name="T23" fmla="*/ 78 h 1447"/>
                <a:gd name="T24" fmla="*/ 264 w 1221"/>
                <a:gd name="T25" fmla="*/ 87 h 1447"/>
                <a:gd name="T26" fmla="*/ 267 w 1221"/>
                <a:gd name="T27" fmla="*/ 98 h 1447"/>
                <a:gd name="T28" fmla="*/ 305 w 1221"/>
                <a:gd name="T29" fmla="*/ 99 h 1447"/>
                <a:gd name="T30" fmla="*/ 307 w 1221"/>
                <a:gd name="T31" fmla="*/ 108 h 1447"/>
                <a:gd name="T32" fmla="*/ 307 w 1221"/>
                <a:gd name="T33" fmla="*/ 114 h 1447"/>
                <a:gd name="T34" fmla="*/ 357 w 1221"/>
                <a:gd name="T35" fmla="*/ 114 h 1447"/>
                <a:gd name="T36" fmla="*/ 376 w 1221"/>
                <a:gd name="T37" fmla="*/ 126 h 1447"/>
                <a:gd name="T38" fmla="*/ 339 w 1221"/>
                <a:gd name="T39" fmla="*/ 132 h 1447"/>
                <a:gd name="T40" fmla="*/ 339 w 1221"/>
                <a:gd name="T41" fmla="*/ 141 h 1447"/>
                <a:gd name="T42" fmla="*/ 290 w 1221"/>
                <a:gd name="T43" fmla="*/ 142 h 1447"/>
                <a:gd name="T44" fmla="*/ 271 w 1221"/>
                <a:gd name="T45" fmla="*/ 155 h 1447"/>
                <a:gd name="T46" fmla="*/ 290 w 1221"/>
                <a:gd name="T47" fmla="*/ 158 h 1447"/>
                <a:gd name="T48" fmla="*/ 41 w 1221"/>
                <a:gd name="T49" fmla="*/ 158 h 1447"/>
                <a:gd name="T50" fmla="*/ 45 w 1221"/>
                <a:gd name="T51" fmla="*/ 146 h 1447"/>
                <a:gd name="T52" fmla="*/ 43 w 1221"/>
                <a:gd name="T53" fmla="*/ 21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60" name="Picture 50" descr="3 ПК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6" t="14703" r="5969" b="46989"/>
            <a:stretch>
              <a:fillRect/>
            </a:stretch>
          </p:blipFill>
          <p:spPr bwMode="auto">
            <a:xfrm>
              <a:off x="4774" y="136"/>
              <a:ext cx="893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9" name="AutoShape 54"/>
          <p:cNvSpPr>
            <a:spLocks noChangeArrowheads="1"/>
          </p:cNvSpPr>
          <p:nvPr/>
        </p:nvSpPr>
        <p:spPr bwMode="auto">
          <a:xfrm>
            <a:off x="179388" y="1776413"/>
            <a:ext cx="317500" cy="2244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ECFF">
                    <a:alpha val="20000"/>
                  </a:srgbClr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7827" name="Group 67"/>
          <p:cNvGrpSpPr>
            <a:grpSpLocks/>
          </p:cNvGrpSpPr>
          <p:nvPr/>
        </p:nvGrpSpPr>
        <p:grpSpPr bwMode="auto">
          <a:xfrm>
            <a:off x="95250" y="5554663"/>
            <a:ext cx="9124950" cy="982662"/>
            <a:chOff x="-48" y="3649"/>
            <a:chExt cx="5748" cy="619"/>
          </a:xfrm>
        </p:grpSpPr>
        <p:sp>
          <p:nvSpPr>
            <p:cNvPr id="14354" name="AutoShape 66"/>
            <p:cNvSpPr>
              <a:spLocks noChangeArrowheads="1"/>
            </p:cNvSpPr>
            <p:nvPr/>
          </p:nvSpPr>
          <p:spPr bwMode="auto">
            <a:xfrm>
              <a:off x="-48" y="3649"/>
              <a:ext cx="5607" cy="619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30196"/>
              </a:srgbClr>
            </a:solidFill>
            <a:ln w="76200" algn="ctr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7825" name="Text Box 65"/>
            <p:cNvSpPr txBox="1">
              <a:spLocks noChangeArrowheads="1"/>
            </p:cNvSpPr>
            <p:nvPr/>
          </p:nvSpPr>
          <p:spPr bwMode="auto">
            <a:xfrm>
              <a:off x="211" y="3653"/>
              <a:ext cx="5489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9388" indent="-1793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endParaRPr lang="ru-RU" altLang="ru-RU" sz="14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sp>
        <p:nvSpPr>
          <p:cNvPr id="1435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57391B-947E-4810-86F0-71B15D9060A6}"/>
              </a:ext>
            </a:extLst>
          </p:cNvPr>
          <p:cNvSpPr/>
          <p:nvPr/>
        </p:nvSpPr>
        <p:spPr>
          <a:xfrm>
            <a:off x="863508" y="1028718"/>
            <a:ext cx="383072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компьютер </a:t>
            </a:r>
            <a:r>
              <a:rPr lang="ru-RU" dirty="0" err="1"/>
              <a:t>пайдаланушылар</a:t>
            </a:r>
            <a:r>
              <a:rPr lang="ru-RU" dirty="0"/>
              <a:t> (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станциялары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клиенттері</a:t>
            </a:r>
            <a:r>
              <a:rPr lang="ru-RU" dirty="0"/>
              <a:t>)</a:t>
            </a:r>
            <a:endParaRPr lang="x-none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4C5896-5A82-43EE-8034-049FEEDBFD71}"/>
              </a:ext>
            </a:extLst>
          </p:cNvPr>
          <p:cNvSpPr/>
          <p:nvPr/>
        </p:nvSpPr>
        <p:spPr>
          <a:xfrm>
            <a:off x="2286000" y="2884236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сервер (хост-компьютер) - ДК </a:t>
            </a:r>
            <a:r>
              <a:rPr lang="ru-RU" dirty="0" err="1"/>
              <a:t>пайдаланушыларға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 компьютер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656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 animBg="1"/>
      <p:bldP spid="117770" grpId="0" animBg="1"/>
      <p:bldP spid="117781" grpId="0" animBg="1"/>
      <p:bldP spid="117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3"/>
          <p:cNvSpPr>
            <a:spLocks noChangeArrowheads="1"/>
          </p:cNvSpPr>
          <p:nvPr/>
        </p:nvSpPr>
        <p:spPr bwMode="auto">
          <a:xfrm>
            <a:off x="0" y="5964238"/>
            <a:ext cx="1895475" cy="893762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547" name="AutoShape 139"/>
          <p:cNvSpPr>
            <a:spLocks noChangeArrowheads="1"/>
          </p:cNvSpPr>
          <p:nvPr/>
        </p:nvSpPr>
        <p:spPr bwMode="auto">
          <a:xfrm>
            <a:off x="1749425" y="4546600"/>
            <a:ext cx="7394575" cy="2311400"/>
          </a:xfrm>
          <a:prstGeom prst="roundRect">
            <a:avLst>
              <a:gd name="adj" fmla="val 6042"/>
            </a:avLst>
          </a:prstGeom>
          <a:solidFill>
            <a:srgbClr val="FFCC00">
              <a:alpha val="10196"/>
            </a:srgbClr>
          </a:solidFill>
          <a:ln w="28575" algn="ctr">
            <a:solidFill>
              <a:srgbClr val="FFCC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/>
          <a:lstStyle>
            <a:lvl1pPr marL="179388" indent="-179388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A5002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5364" name="Rectangle 137"/>
          <p:cNvSpPr>
            <a:spLocks noChangeArrowheads="1"/>
          </p:cNvSpPr>
          <p:nvPr/>
        </p:nvSpPr>
        <p:spPr bwMode="auto">
          <a:xfrm>
            <a:off x="7248525" y="0"/>
            <a:ext cx="1895475" cy="893763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Rectangle 1028"/>
          <p:cNvSpPr>
            <a:spLocks noChangeArrowheads="1"/>
          </p:cNvSpPr>
          <p:nvPr/>
        </p:nvSpPr>
        <p:spPr bwMode="auto">
          <a:xfrm flipV="1">
            <a:off x="0" y="682625"/>
            <a:ext cx="8997950" cy="174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5849" name="Text Box 1033"/>
          <p:cNvSpPr txBox="1">
            <a:spLocks noChangeArrowheads="1"/>
          </p:cNvSpPr>
          <p:nvPr/>
        </p:nvSpPr>
        <p:spPr bwMode="auto">
          <a:xfrm>
            <a:off x="1747175" y="776286"/>
            <a:ext cx="2640676" cy="17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ru-RU" altLang="ru-RU" sz="1200">
                <a:solidFill>
                  <a:srgbClr val="000080"/>
                </a:solidFill>
                <a:latin typeface="Arial" charset="0"/>
              </a:rPr>
              <a:t>Перевести в</a:t>
            </a:r>
            <a:r>
              <a:rPr lang="en-US" altLang="ru-RU" sz="1200">
                <a:solidFill>
                  <a:srgbClr val="000080"/>
                </a:solidFill>
                <a:latin typeface="Arial" charset="0"/>
              </a:rPr>
              <a:t>GoogleBing</a:t>
            </a:r>
            <a:r>
              <a:rPr lang="ru-RU" altLang="ru-RU" sz="1200">
                <a:solidFill>
                  <a:srgbClr val="000080"/>
                </a:solidFill>
                <a:latin typeface="Arial" charset="0"/>
              </a:rPr>
              <a:t>сервер (хост-компьютер) - ДК пайдаланушылардың қызметін ұсынатын қуатты компьютерсервер (хост-компьютер) - ДК пайдаланушылардың қызметін ұсынатын қуатты компьютер</a:t>
            </a:r>
            <a:endParaRPr lang="ru-RU" altLang="ru-RU" sz="12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5367" name="AutoShape 10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8" name="AutoShape 10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Rectangle 1047"/>
          <p:cNvSpPr>
            <a:spLocks noChangeArrowheads="1"/>
          </p:cNvSpPr>
          <p:nvPr/>
        </p:nvSpPr>
        <p:spPr bwMode="auto">
          <a:xfrm rot="16200000" flipV="1">
            <a:off x="-3396457" y="3396457"/>
            <a:ext cx="6837363" cy="4445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rot="10800000" vert="eaVert" wrap="none"/>
          <a:lstStyle>
            <a:lvl1pPr marL="18097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370" name="Picture 81" descr="serv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3247"/>
          <a:stretch>
            <a:fillRect/>
          </a:stretch>
        </p:blipFill>
        <p:spPr bwMode="auto">
          <a:xfrm>
            <a:off x="1347788" y="2281238"/>
            <a:ext cx="16891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44" name="Group 136"/>
          <p:cNvGrpSpPr>
            <a:grpSpLocks/>
          </p:cNvGrpSpPr>
          <p:nvPr/>
        </p:nvGrpSpPr>
        <p:grpSpPr bwMode="auto">
          <a:xfrm>
            <a:off x="1563687" y="158751"/>
            <a:ext cx="7113588" cy="504825"/>
            <a:chOff x="1038" y="101"/>
            <a:chExt cx="4481" cy="318"/>
          </a:xfrm>
        </p:grpSpPr>
        <p:sp>
          <p:nvSpPr>
            <p:cNvPr id="15407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1038" y="101"/>
              <a:ext cx="2350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Сервер (хост)</a:t>
              </a:r>
            </a:p>
          </p:txBody>
        </p:sp>
        <p:sp>
          <p:nvSpPr>
            <p:cNvPr id="15408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3564" y="215"/>
              <a:ext cx="1955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- узловой компьютер</a:t>
              </a:r>
            </a:p>
          </p:txBody>
        </p:sp>
      </p:grpSp>
      <p:pic>
        <p:nvPicPr>
          <p:cNvPr id="15372" name="Picture 96" descr="ЛВС_се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/>
          <a:stretch>
            <a:fillRect/>
          </a:stretch>
        </p:blipFill>
        <p:spPr bwMode="auto">
          <a:xfrm>
            <a:off x="5273675" y="1233488"/>
            <a:ext cx="3754438" cy="1647825"/>
          </a:xfrm>
          <a:prstGeom prst="rect">
            <a:avLst/>
          </a:prstGeom>
          <a:noFill/>
          <a:ln w="9525">
            <a:solidFill>
              <a:srgbClr val="7E9E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Text Box 97"/>
          <p:cNvSpPr txBox="1">
            <a:spLocks noChangeArrowheads="1"/>
          </p:cNvSpPr>
          <p:nvPr/>
        </p:nvSpPr>
        <p:spPr bwMode="auto">
          <a:xfrm>
            <a:off x="5372100" y="1862138"/>
            <a:ext cx="6191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F8D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800" i="1">
                <a:solidFill>
                  <a:schemeClr val="tx2"/>
                </a:solidFill>
                <a:latin typeface="Century Gothic" pitchFamily="34" charset="0"/>
              </a:rPr>
              <a:t>Сетевой принтер</a:t>
            </a:r>
            <a:r>
              <a:rPr lang="ru-RU" altLang="ru-RU" sz="1000" b="1" i="1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altLang="ru-RU" sz="900" i="1">
              <a:solidFill>
                <a:srgbClr val="4200B8"/>
              </a:solidFill>
              <a:latin typeface="Century Gothic" pitchFamily="34" charset="0"/>
            </a:endParaRPr>
          </a:p>
        </p:txBody>
      </p:sp>
      <p:sp>
        <p:nvSpPr>
          <p:cNvPr id="15374" name="Text Box 98"/>
          <p:cNvSpPr txBox="1">
            <a:spLocks noChangeArrowheads="1"/>
          </p:cNvSpPr>
          <p:nvPr/>
        </p:nvSpPr>
        <p:spPr bwMode="auto">
          <a:xfrm>
            <a:off x="8524875" y="2138363"/>
            <a:ext cx="6191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F8D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800" i="1">
                <a:solidFill>
                  <a:schemeClr val="tx2"/>
                </a:solidFill>
                <a:latin typeface="Century Gothic" pitchFamily="34" charset="0"/>
              </a:rPr>
              <a:t>Факс</a:t>
            </a:r>
            <a:r>
              <a:rPr lang="ru-RU" altLang="ru-RU" sz="1000" b="1" i="1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altLang="ru-RU" sz="900" i="1">
              <a:solidFill>
                <a:srgbClr val="4200B8"/>
              </a:solidFill>
              <a:latin typeface="Century Gothic" pitchFamily="34" charset="0"/>
            </a:endParaRPr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7732713" y="1852613"/>
            <a:ext cx="7810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F8D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800" b="1" i="1">
                <a:solidFill>
                  <a:srgbClr val="FF6600"/>
                </a:solidFill>
                <a:latin typeface="Century Gothic" pitchFamily="34" charset="0"/>
              </a:rPr>
              <a:t>Файл-сервер</a:t>
            </a:r>
            <a:endParaRPr lang="ru-RU" altLang="ru-RU" sz="900" b="1" i="1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15376" name="Line 100"/>
          <p:cNvSpPr>
            <a:spLocks noChangeShapeType="1"/>
          </p:cNvSpPr>
          <p:nvPr/>
        </p:nvSpPr>
        <p:spPr bwMode="auto">
          <a:xfrm>
            <a:off x="5895975" y="1730375"/>
            <a:ext cx="395288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7" name="Line 101"/>
          <p:cNvSpPr>
            <a:spLocks noChangeShapeType="1"/>
          </p:cNvSpPr>
          <p:nvPr/>
        </p:nvSpPr>
        <p:spPr bwMode="auto">
          <a:xfrm>
            <a:off x="7429500" y="1695450"/>
            <a:ext cx="493713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8" name="Line 102"/>
          <p:cNvSpPr>
            <a:spLocks noChangeShapeType="1"/>
          </p:cNvSpPr>
          <p:nvPr/>
        </p:nvSpPr>
        <p:spPr bwMode="auto">
          <a:xfrm>
            <a:off x="5510213" y="2133600"/>
            <a:ext cx="1238250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9" name="Line 103"/>
          <p:cNvSpPr>
            <a:spLocks noChangeShapeType="1"/>
          </p:cNvSpPr>
          <p:nvPr/>
        </p:nvSpPr>
        <p:spPr bwMode="auto">
          <a:xfrm>
            <a:off x="6210300" y="2259013"/>
            <a:ext cx="592138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0" name="Line 104"/>
          <p:cNvSpPr>
            <a:spLocks noChangeShapeType="1"/>
          </p:cNvSpPr>
          <p:nvPr/>
        </p:nvSpPr>
        <p:spPr bwMode="auto">
          <a:xfrm>
            <a:off x="6926263" y="2249488"/>
            <a:ext cx="915987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1" name="Line 105"/>
          <p:cNvSpPr>
            <a:spLocks noChangeShapeType="1"/>
          </p:cNvSpPr>
          <p:nvPr/>
        </p:nvSpPr>
        <p:spPr bwMode="auto">
          <a:xfrm>
            <a:off x="6970713" y="2133600"/>
            <a:ext cx="1550987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2" name="Line 106"/>
          <p:cNvSpPr>
            <a:spLocks noChangeShapeType="1"/>
          </p:cNvSpPr>
          <p:nvPr/>
        </p:nvSpPr>
        <p:spPr bwMode="auto">
          <a:xfrm>
            <a:off x="7024688" y="2079625"/>
            <a:ext cx="1398587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3" name="Line 107"/>
          <p:cNvSpPr>
            <a:spLocks noChangeShapeType="1"/>
          </p:cNvSpPr>
          <p:nvPr/>
        </p:nvSpPr>
        <p:spPr bwMode="auto">
          <a:xfrm flipV="1">
            <a:off x="6873875" y="1808163"/>
            <a:ext cx="0" cy="663575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4" name="Line 108"/>
          <p:cNvSpPr>
            <a:spLocks noChangeShapeType="1"/>
          </p:cNvSpPr>
          <p:nvPr/>
        </p:nvSpPr>
        <p:spPr bwMode="auto">
          <a:xfrm flipV="1">
            <a:off x="6819900" y="1835150"/>
            <a:ext cx="0" cy="420688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5" name="Line 109"/>
          <p:cNvSpPr>
            <a:spLocks noChangeShapeType="1"/>
          </p:cNvSpPr>
          <p:nvPr/>
        </p:nvSpPr>
        <p:spPr bwMode="auto">
          <a:xfrm flipV="1">
            <a:off x="6927850" y="1798638"/>
            <a:ext cx="0" cy="447675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6" name="Line 110"/>
          <p:cNvSpPr>
            <a:spLocks noChangeShapeType="1"/>
          </p:cNvSpPr>
          <p:nvPr/>
        </p:nvSpPr>
        <p:spPr bwMode="auto">
          <a:xfrm flipV="1">
            <a:off x="7016750" y="1825625"/>
            <a:ext cx="0" cy="260350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7" name="Line 111"/>
          <p:cNvSpPr>
            <a:spLocks noChangeShapeType="1"/>
          </p:cNvSpPr>
          <p:nvPr/>
        </p:nvSpPr>
        <p:spPr bwMode="auto">
          <a:xfrm flipV="1">
            <a:off x="6756400" y="1825625"/>
            <a:ext cx="0" cy="314325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8" name="Line 112"/>
          <p:cNvSpPr>
            <a:spLocks noChangeShapeType="1"/>
          </p:cNvSpPr>
          <p:nvPr/>
        </p:nvSpPr>
        <p:spPr bwMode="auto">
          <a:xfrm flipV="1">
            <a:off x="5502275" y="2141538"/>
            <a:ext cx="0" cy="314325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89" name="Line 113"/>
          <p:cNvSpPr>
            <a:spLocks noChangeShapeType="1"/>
          </p:cNvSpPr>
          <p:nvPr/>
        </p:nvSpPr>
        <p:spPr bwMode="auto">
          <a:xfrm flipV="1">
            <a:off x="6208713" y="2263775"/>
            <a:ext cx="0" cy="21590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90" name="Line 114"/>
          <p:cNvSpPr>
            <a:spLocks noChangeShapeType="1"/>
          </p:cNvSpPr>
          <p:nvPr/>
        </p:nvSpPr>
        <p:spPr bwMode="auto">
          <a:xfrm flipV="1">
            <a:off x="7858125" y="2255838"/>
            <a:ext cx="0" cy="24130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91" name="Line 115"/>
          <p:cNvSpPr>
            <a:spLocks noChangeShapeType="1"/>
          </p:cNvSpPr>
          <p:nvPr/>
        </p:nvSpPr>
        <p:spPr bwMode="auto">
          <a:xfrm flipV="1">
            <a:off x="8523288" y="2143125"/>
            <a:ext cx="0" cy="331788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92" name="Line 116"/>
          <p:cNvSpPr>
            <a:spLocks noChangeShapeType="1"/>
          </p:cNvSpPr>
          <p:nvPr/>
        </p:nvSpPr>
        <p:spPr bwMode="auto">
          <a:xfrm flipV="1">
            <a:off x="6972300" y="1800225"/>
            <a:ext cx="0" cy="339725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93" name="Line 117"/>
          <p:cNvSpPr>
            <a:spLocks noChangeShapeType="1"/>
          </p:cNvSpPr>
          <p:nvPr/>
        </p:nvSpPr>
        <p:spPr bwMode="auto">
          <a:xfrm flipV="1">
            <a:off x="6883400" y="1333500"/>
            <a:ext cx="0" cy="242888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5394" name="Picture 118" descr="cерве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524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27" name="Text Box 119"/>
          <p:cNvSpPr txBox="1">
            <a:spLocks noChangeArrowheads="1"/>
          </p:cNvSpPr>
          <p:nvPr/>
        </p:nvSpPr>
        <p:spPr bwMode="auto">
          <a:xfrm>
            <a:off x="6356350" y="1349375"/>
            <a:ext cx="10048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F8D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800" b="1" i="1">
                <a:solidFill>
                  <a:srgbClr val="FF6600"/>
                </a:solidFill>
                <a:latin typeface="Century Gothic" pitchFamily="34" charset="0"/>
              </a:rPr>
              <a:t>Интернет-сервер</a:t>
            </a:r>
            <a:endParaRPr lang="ru-RU" altLang="ru-RU" sz="900" b="1" i="1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17529" name="AutoShape 121"/>
          <p:cNvSpPr>
            <a:spLocks noChangeArrowheads="1"/>
          </p:cNvSpPr>
          <p:nvPr/>
        </p:nvSpPr>
        <p:spPr bwMode="auto">
          <a:xfrm>
            <a:off x="1760538" y="4767263"/>
            <a:ext cx="2351087" cy="1974850"/>
          </a:xfrm>
          <a:prstGeom prst="roundRect">
            <a:avLst>
              <a:gd name="adj" fmla="val 6736"/>
            </a:avLst>
          </a:prstGeom>
          <a:solidFill>
            <a:srgbClr val="E5F5FF"/>
          </a:solidFill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8900" indent="-88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ru-RU" altLang="ru-RU" sz="1300">
                <a:solidFill>
                  <a:srgbClr val="000080"/>
                </a:solidFill>
                <a:latin typeface="Arial" charset="0"/>
              </a:rPr>
              <a:t>файл-сервер: "электрондық кітапхана" ақпарат массивін сақтайды, оларға пайдаланушылар қашықтықтан жүгіне алады, оларды көшіре алады, серверге өз ресурстарын сақтай алады</a:t>
            </a:r>
            <a:endParaRPr lang="ru-RU" altLang="ru-RU" sz="13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7530" name="AutoShape 122"/>
          <p:cNvSpPr>
            <a:spLocks noChangeArrowheads="1"/>
          </p:cNvSpPr>
          <p:nvPr/>
        </p:nvSpPr>
        <p:spPr bwMode="auto">
          <a:xfrm>
            <a:off x="4260850" y="4770438"/>
            <a:ext cx="2397125" cy="1935162"/>
          </a:xfrm>
          <a:prstGeom prst="roundRect">
            <a:avLst>
              <a:gd name="adj" fmla="val 6736"/>
            </a:avLst>
          </a:prstGeom>
          <a:solidFill>
            <a:srgbClr val="E5F5FF"/>
          </a:solidFill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ru-RU" altLang="ru-RU" sz="1300">
                <a:solidFill>
                  <a:srgbClr val="000080"/>
                </a:solidFill>
                <a:latin typeface="Arial" charset="0"/>
              </a:rPr>
              <a:t>файл-сервер: "электронная библиотека" сохраняет массив информации, к которым пользователи могут удаленно обращаться, копировать их, сохранять свои ресурсы на сервер</a:t>
            </a:r>
            <a:endParaRPr lang="ru-RU" altLang="ru-RU" sz="13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7531" name="AutoShape 123"/>
          <p:cNvSpPr>
            <a:spLocks noChangeArrowheads="1"/>
          </p:cNvSpPr>
          <p:nvPr/>
        </p:nvSpPr>
        <p:spPr bwMode="auto">
          <a:xfrm>
            <a:off x="6802438" y="4749800"/>
            <a:ext cx="2341562" cy="1516063"/>
          </a:xfrm>
          <a:prstGeom prst="roundRect">
            <a:avLst>
              <a:gd name="adj" fmla="val 6736"/>
            </a:avLst>
          </a:prstGeom>
          <a:solidFill>
            <a:srgbClr val="E5F5FF"/>
          </a:solidFill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ru-RU" altLang="ru-RU" sz="1300">
                <a:solidFill>
                  <a:srgbClr val="000080"/>
                </a:solidFill>
                <a:latin typeface="Arial" charset="0"/>
              </a:rPr>
              <a:t>Интернет-сервер: пошталық (</a:t>
            </a:r>
            <a:r>
              <a:rPr lang="en-US" altLang="ru-RU" sz="1300">
                <a:solidFill>
                  <a:srgbClr val="000080"/>
                </a:solidFill>
                <a:latin typeface="Arial" charset="0"/>
              </a:rPr>
              <a:t>e-mail </a:t>
            </a:r>
            <a:r>
              <a:rPr lang="ru-RU" altLang="ru-RU" sz="1300">
                <a:solidFill>
                  <a:srgbClr val="000080"/>
                </a:solidFill>
                <a:latin typeface="Arial" charset="0"/>
              </a:rPr>
              <a:t>қызметтерін ұсынады), </a:t>
            </a:r>
            <a:r>
              <a:rPr lang="en-US" altLang="ru-RU" sz="1300">
                <a:solidFill>
                  <a:srgbClr val="000080"/>
                </a:solidFill>
                <a:latin typeface="Arial" charset="0"/>
              </a:rPr>
              <a:t>web-</a:t>
            </a:r>
            <a:r>
              <a:rPr lang="ru-RU" altLang="ru-RU" sz="1300">
                <a:solidFill>
                  <a:srgbClr val="000080"/>
                </a:solidFill>
                <a:latin typeface="Arial" charset="0"/>
              </a:rPr>
              <a:t>сервер (</a:t>
            </a:r>
            <a:r>
              <a:rPr lang="en-US" altLang="ru-RU" sz="1300">
                <a:solidFill>
                  <a:srgbClr val="000080"/>
                </a:solidFill>
                <a:latin typeface="Arial" charset="0"/>
              </a:rPr>
              <a:t>www </a:t>
            </a:r>
            <a:r>
              <a:rPr lang="ru-RU" altLang="ru-RU" sz="1300">
                <a:solidFill>
                  <a:srgbClr val="000080"/>
                </a:solidFill>
                <a:latin typeface="Arial" charset="0"/>
              </a:rPr>
              <a:t>қызметтері), </a:t>
            </a:r>
            <a:r>
              <a:rPr lang="en-US" altLang="ru-RU" sz="1300">
                <a:solidFill>
                  <a:srgbClr val="000080"/>
                </a:solidFill>
                <a:latin typeface="Arial" charset="0"/>
              </a:rPr>
              <a:t>ftp-</a:t>
            </a:r>
            <a:r>
              <a:rPr lang="ru-RU" altLang="ru-RU" sz="1300">
                <a:solidFill>
                  <a:srgbClr val="000080"/>
                </a:solidFill>
                <a:latin typeface="Arial" charset="0"/>
              </a:rPr>
              <a:t>сервер және т. б.</a:t>
            </a:r>
            <a:endParaRPr lang="ru-RU" altLang="ru-RU" sz="13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7534" name="Text Box 126"/>
          <p:cNvSpPr txBox="1">
            <a:spLocks noChangeArrowheads="1"/>
          </p:cNvSpPr>
          <p:nvPr/>
        </p:nvSpPr>
        <p:spPr bwMode="auto">
          <a:xfrm>
            <a:off x="3151188" y="3036888"/>
            <a:ext cx="599281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altLang="ru-RU" sz="1200">
                <a:solidFill>
                  <a:srgbClr val="000080"/>
                </a:solidFill>
                <a:latin typeface="Arial" charset="0"/>
              </a:rPr>
              <a:t>Сервер үнемі қосылған – үнемі ақпаратты қабылдау-беруге дайын (</a:t>
            </a:r>
            <a:r>
              <a:rPr lang="en-US" altLang="ru-RU" sz="1200">
                <a:solidFill>
                  <a:srgbClr val="000080"/>
                </a:solidFill>
                <a:latin typeface="Arial" charset="0"/>
              </a:rPr>
              <a:t>on-line), </a:t>
            </a:r>
            <a:r>
              <a:rPr lang="ru-RU" altLang="ru-RU" sz="1200">
                <a:solidFill>
                  <a:srgbClr val="000080"/>
                </a:solidFill>
                <a:latin typeface="Arial" charset="0"/>
              </a:rPr>
              <a:t>ол күн сайын көптеген пайдаланушыларға қызмет көрсетеді. 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altLang="ru-RU" sz="1200">
                <a:solidFill>
                  <a:srgbClr val="000080"/>
                </a:solidFill>
                <a:latin typeface="Arial" charset="0"/>
              </a:rPr>
              <a:t>Сондықтан серверлерге сенімділіктің, жылдамдықтың, істен шығуға төзімділіктің жоғары талаптары қойылады.  Серверлер үшін қуатты ЭЕМ-ді пайдаланады: жоғары жылдамдықты процессор, дискілік жадының үлкен көлемі (жүздеген Гбайт</a:t>
            </a:r>
            <a:endParaRPr lang="ru-RU" altLang="ru-RU" sz="12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5400" name="Line 132"/>
          <p:cNvSpPr>
            <a:spLocks noChangeShapeType="1"/>
          </p:cNvSpPr>
          <p:nvPr/>
        </p:nvSpPr>
        <p:spPr bwMode="auto">
          <a:xfrm>
            <a:off x="0" y="736601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5401" name="Picture 80" descr="cервер_hp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8139" flipH="1">
            <a:off x="30163" y="160338"/>
            <a:ext cx="1428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42" name="Group 134"/>
          <p:cNvGrpSpPr>
            <a:grpSpLocks/>
          </p:cNvGrpSpPr>
          <p:nvPr/>
        </p:nvGrpSpPr>
        <p:grpSpPr bwMode="auto">
          <a:xfrm>
            <a:off x="109661" y="4518027"/>
            <a:ext cx="1852489" cy="1468438"/>
            <a:chOff x="69" y="2846"/>
            <a:chExt cx="1173" cy="925"/>
          </a:xfrm>
        </p:grpSpPr>
        <p:sp>
          <p:nvSpPr>
            <p:cNvPr id="15404" name="Text Box 125"/>
            <p:cNvSpPr txBox="1">
              <a:spLocks noChangeArrowheads="1"/>
            </p:cNvSpPr>
            <p:nvPr/>
          </p:nvSpPr>
          <p:spPr bwMode="auto">
            <a:xfrm>
              <a:off x="69" y="3156"/>
              <a:ext cx="94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endParaRPr lang="ru-RU" altLang="ru-RU" sz="1300" dirty="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15405" name="Line 129"/>
            <p:cNvSpPr>
              <a:spLocks noChangeShapeType="1"/>
            </p:cNvSpPr>
            <p:nvPr/>
          </p:nvSpPr>
          <p:spPr bwMode="auto">
            <a:xfrm>
              <a:off x="658" y="3766"/>
              <a:ext cx="357" cy="5"/>
            </a:xfrm>
            <a:prstGeom prst="line">
              <a:avLst/>
            </a:prstGeom>
            <a:noFill/>
            <a:ln w="76200">
              <a:solidFill>
                <a:srgbClr val="EA5F00"/>
              </a:solidFill>
              <a:round/>
              <a:headEnd type="oval" w="sm" len="sm"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AutoShape 133"/>
            <p:cNvSpPr>
              <a:spLocks noChangeArrowheads="1"/>
            </p:cNvSpPr>
            <p:nvPr/>
          </p:nvSpPr>
          <p:spPr bwMode="auto">
            <a:xfrm>
              <a:off x="84" y="2846"/>
              <a:ext cx="1158" cy="242"/>
            </a:xfrm>
            <a:prstGeom prst="roundRect">
              <a:avLst>
                <a:gd name="adj" fmla="val 16667"/>
              </a:avLst>
            </a:prstGeom>
            <a:solidFill>
              <a:srgbClr val="FFCC00">
                <a:alpha val="30980"/>
              </a:srgbClr>
            </a:solidFill>
            <a:ln w="57150" algn="ctr">
              <a:solidFill>
                <a:srgbClr val="FF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0" rIns="54000" bIns="0" anchor="ctr"/>
            <a:lstStyle>
              <a:lvl1pPr marL="179388" indent="-179388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 b="1" dirty="0" err="1">
                  <a:solidFill>
                    <a:srgbClr val="A50021"/>
                  </a:solidFill>
                  <a:latin typeface="Century Gothic" pitchFamily="34" charset="0"/>
                  <a:sym typeface="Symbol" pitchFamily="18" charset="2"/>
                </a:rPr>
                <a:t>Сервердің</a:t>
              </a:r>
              <a:r>
                <a:rPr lang="ru-RU" altLang="ru-RU" sz="1400" b="1" dirty="0">
                  <a:solidFill>
                    <a:srgbClr val="A50021"/>
                  </a:solidFill>
                  <a:latin typeface="Century Gothic" pitchFamily="34" charset="0"/>
                  <a:sym typeface="Symbol" pitchFamily="18" charset="2"/>
                </a:rPr>
                <a:t> </a:t>
              </a:r>
              <a:r>
                <a:rPr lang="ru-RU" altLang="ru-RU" sz="1400" b="1" dirty="0" err="1">
                  <a:solidFill>
                    <a:srgbClr val="A50021"/>
                  </a:solidFill>
                  <a:latin typeface="Century Gothic" pitchFamily="34" charset="0"/>
                  <a:sym typeface="Symbol" pitchFamily="18" charset="2"/>
                </a:rPr>
                <a:t>типтері</a:t>
              </a:r>
              <a:endParaRPr lang="ru-RU" altLang="ru-RU" sz="1400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5403" name="Text Box 135"/>
          <p:cNvSpPr txBox="1">
            <a:spLocks noChangeArrowheads="1"/>
          </p:cNvSpPr>
          <p:nvPr/>
        </p:nvSpPr>
        <p:spPr bwMode="auto">
          <a:xfrm>
            <a:off x="0" y="6973888"/>
            <a:ext cx="9144000" cy="590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>
                <a:latin typeface="Arial" charset="0"/>
              </a:rPr>
              <a:t> Серверлердің тұрып қалу уақыты жылына бірнеше минутқа жетуі мүмкін.</a:t>
            </a:r>
          </a:p>
          <a:p>
            <a:pPr eaLnBrk="1" hangingPunct="1"/>
            <a:r>
              <a:rPr lang="ru-RU" altLang="ru-RU" sz="1200">
                <a:latin typeface="Arial" charset="0"/>
              </a:rPr>
              <a:t>Серверлерде ақпараттық ресурстар бар. Ресурстар-бұл кез келген дерекқор: заңнамалық, ғылыми-техникалық, коммерциялық, жарнамалық, БАҚ-тан ақпарат, файлдар, бағдарламалар, </a:t>
            </a:r>
            <a:r>
              <a:rPr lang="en-US" altLang="ru-RU" sz="1200">
                <a:latin typeface="Arial" charset="0"/>
              </a:rPr>
              <a:t>web-</a:t>
            </a:r>
            <a:r>
              <a:rPr lang="ru-RU" altLang="ru-RU" sz="1200">
                <a:latin typeface="Arial" charset="0"/>
              </a:rPr>
              <a:t>беттер және т. б.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FC50FE-A40D-4E19-B86D-E9D6136F9B47}"/>
              </a:ext>
            </a:extLst>
          </p:cNvPr>
          <p:cNvSpPr/>
          <p:nvPr/>
        </p:nvSpPr>
        <p:spPr>
          <a:xfrm>
            <a:off x="55563" y="5149164"/>
            <a:ext cx="164716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Серверлерді</a:t>
            </a:r>
            <a:r>
              <a:rPr lang="ru-RU" sz="1400" dirty="0"/>
              <a:t> </a:t>
            </a:r>
            <a:r>
              <a:rPr lang="ru-RU" sz="1400" dirty="0" err="1"/>
              <a:t>тағайындау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типтерге</a:t>
            </a:r>
            <a:r>
              <a:rPr lang="ru-RU" sz="1400" dirty="0"/>
              <a:t> </a:t>
            </a:r>
            <a:r>
              <a:rPr lang="ru-RU" sz="1400" dirty="0" err="1"/>
              <a:t>бөледі</a:t>
            </a:r>
            <a:r>
              <a:rPr lang="ru-RU" sz="1400" dirty="0"/>
              <a:t>: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32458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7" grpId="0" animBg="1"/>
      <p:bldP spid="35849" grpId="0" autoUpdateAnimBg="0"/>
      <p:bldP spid="17507" grpId="0"/>
      <p:bldP spid="17527" grpId="0"/>
      <p:bldP spid="17529" grpId="0" animBg="1"/>
      <p:bldP spid="17530" grpId="0" animBg="1"/>
      <p:bldP spid="17531" grpId="0" animBg="1"/>
      <p:bldP spid="175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0"/>
          <p:cNvSpPr>
            <a:spLocks noChangeArrowheads="1"/>
          </p:cNvSpPr>
          <p:nvPr/>
        </p:nvSpPr>
        <p:spPr bwMode="auto">
          <a:xfrm>
            <a:off x="7248525" y="0"/>
            <a:ext cx="1895475" cy="893763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 flipV="1">
            <a:off x="0" y="749300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8D9EE"/>
              </a:gs>
            </a:gsLst>
            <a:lin ang="5400000" scaled="1"/>
          </a:gradFill>
          <a:ln w="9525" algn="ctr">
            <a:solidFill>
              <a:srgbClr val="5C85D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6388" name="Picture 19" descr="се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056" r="21414" b="66579"/>
          <a:stretch>
            <a:fillRect/>
          </a:stretch>
        </p:blipFill>
        <p:spPr bwMode="auto">
          <a:xfrm>
            <a:off x="217488" y="696913"/>
            <a:ext cx="34734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WordArt 7"/>
          <p:cNvSpPr>
            <a:spLocks noChangeArrowheads="1" noChangeShapeType="1" noTextEdit="1"/>
          </p:cNvSpPr>
          <p:nvPr/>
        </p:nvSpPr>
        <p:spPr bwMode="auto">
          <a:xfrm>
            <a:off x="187326" y="242888"/>
            <a:ext cx="5710238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Желілік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құрылғыдар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CC0000"/>
                  </a:gs>
                </a:gsLst>
                <a:path path="rect">
                  <a:fillToRect l="100000" b="100000"/>
                </a:path>
              </a:gradFill>
              <a:effectLst>
                <a:outerShdw dist="28398" dir="1593903" algn="ctr" rotWithShape="0">
                  <a:schemeClr val="tx1"/>
                </a:outerShdw>
              </a:effectLst>
              <a:latin typeface="Century Gothic"/>
            </a:endParaRP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4143375" y="863600"/>
            <a:ext cx="5000625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91" name="Picture 16" descr="net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E0BE"/>
              </a:clrFrom>
              <a:clrTo>
                <a:srgbClr val="FEE0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t="14481" r="29916" b="65160"/>
          <a:stretch>
            <a:fillRect/>
          </a:stretch>
        </p:blipFill>
        <p:spPr bwMode="auto">
          <a:xfrm>
            <a:off x="265113" y="1830388"/>
            <a:ext cx="711200" cy="3794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21"/>
          <p:cNvSpPr txBox="1">
            <a:spLocks noChangeArrowheads="1"/>
          </p:cNvSpPr>
          <p:nvPr/>
        </p:nvSpPr>
        <p:spPr bwMode="auto">
          <a:xfrm>
            <a:off x="4267200" y="806450"/>
            <a:ext cx="4751388" cy="79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300" b="1">
                <a:solidFill>
                  <a:srgbClr val="FF0000"/>
                </a:solidFill>
                <a:latin typeface="Arial" charset="0"/>
              </a:rPr>
              <a:t> бұл байланыс желілерін қосу, сигналды күшейту, қажетті желілік топологияның пайда болуы, деректерді адрестік жіберу, ақпаратты қорғау және т. б. құрылғылар.</a:t>
            </a:r>
            <a:endParaRPr lang="ru-RU" altLang="ru-RU" sz="13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8812" name="AutoShape 28"/>
          <p:cNvSpPr>
            <a:spLocks noChangeArrowheads="1"/>
          </p:cNvSpPr>
          <p:nvPr/>
        </p:nvSpPr>
        <p:spPr bwMode="auto">
          <a:xfrm>
            <a:off x="884238" y="2543175"/>
            <a:ext cx="7966075" cy="1235075"/>
          </a:xfrm>
          <a:prstGeom prst="roundRect">
            <a:avLst>
              <a:gd name="adj" fmla="val 6736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/>
          <a:lstStyle>
            <a:lvl1pPr marL="179388" indent="-179388"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Желілік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карта (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желілік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адаптер)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және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модем-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компьютерд</a:t>
            </a:r>
            <a:endParaRPr lang="ru-RU" altLang="ru-RU" sz="1300" dirty="0">
              <a:solidFill>
                <a:srgbClr val="000080"/>
              </a:solidFill>
              <a:latin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байланыс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желісімен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қосатын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құрылғылар</a:t>
            </a:r>
            <a:endParaRPr lang="ru-RU" altLang="ru-RU" sz="13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18813" name="AutoShape 29"/>
          <p:cNvSpPr>
            <a:spLocks noChangeArrowheads="1"/>
          </p:cNvSpPr>
          <p:nvPr/>
        </p:nvSpPr>
        <p:spPr bwMode="auto">
          <a:xfrm>
            <a:off x="-2457450" y="4057650"/>
            <a:ext cx="11153775" cy="2344738"/>
          </a:xfrm>
          <a:prstGeom prst="roundRect">
            <a:avLst>
              <a:gd name="adj" fmla="val 6736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0" bIns="0"/>
          <a:lstStyle>
            <a:lvl1pPr marL="358775" indent="-2698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8">
              <a:buFont typeface="Symbol" pitchFamily="18" charset="2"/>
              <a:buChar char="·"/>
              <a:defRPr/>
            </a:pP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Белсенді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аралық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құрылғылар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.</a:t>
            </a:r>
          </a:p>
          <a:p>
            <a:pPr lvl="8">
              <a:buFont typeface="Symbol" pitchFamily="18" charset="2"/>
              <a:buChar char="·"/>
              <a:defRPr/>
            </a:pP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Қайталағыштар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,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концентраторлар-сигналды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күшейту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және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"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жұлдыз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"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және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"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ағаш"желілік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топологияларын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құруға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арналған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қарапайым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құрылғылар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.</a:t>
            </a:r>
          </a:p>
          <a:p>
            <a:pPr lvl="8">
              <a:buFont typeface="Symbol" pitchFamily="18" charset="2"/>
              <a:buChar char="·"/>
              <a:defRPr/>
            </a:pP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Көпірлер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,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коммутаторлар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–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құрылғының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функциялары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бар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қоспалар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,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және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тағы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орындайды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коммутациясын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(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қосылу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) станция-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көзден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станциялары-қабылдау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үшін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желінің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өткізу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қабілетін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арттыру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.</a:t>
            </a:r>
          </a:p>
          <a:p>
            <a:pPr lvl="8">
              <a:buFont typeface="Symbol" pitchFamily="18" charset="2"/>
              <a:buChar char="·"/>
              <a:defRPr/>
            </a:pPr>
            <a:endParaRPr lang="ru-RU" altLang="ru-RU" sz="1100" dirty="0">
              <a:solidFill>
                <a:srgbClr val="000080"/>
              </a:solidFill>
              <a:latin typeface="Century Gothic" pitchFamily="34" charset="0"/>
            </a:endParaRPr>
          </a:p>
          <a:p>
            <a:pPr lvl="8">
              <a:buFont typeface="Symbol" pitchFamily="18" charset="2"/>
              <a:buChar char="·"/>
              <a:defRPr/>
            </a:pP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Маршрутизаторлар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–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роутерлер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) –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маршруттау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функцияларын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орындайтын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күрделі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бағдарламаланатын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құрылғылар-деректерді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өткізудің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оңтайлы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жолын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іздеу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,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әр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түрлі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технологиялардың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желілерін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қосу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.</a:t>
            </a:r>
          </a:p>
          <a:p>
            <a:pPr lvl="8">
              <a:buFont typeface="Symbol" pitchFamily="18" charset="2"/>
              <a:buChar char="·"/>
              <a:defRPr/>
            </a:pPr>
            <a:endParaRPr lang="ru-RU" altLang="ru-RU" sz="1100" dirty="0">
              <a:solidFill>
                <a:srgbClr val="000080"/>
              </a:solidFill>
              <a:latin typeface="Century Gothic" pitchFamily="34" charset="0"/>
            </a:endParaRPr>
          </a:p>
          <a:p>
            <a:pPr lvl="8">
              <a:buFont typeface="Symbol" pitchFamily="18" charset="2"/>
              <a:buChar char="·"/>
              <a:defRPr/>
            </a:pP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Шлюздер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. 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Бұрын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маршрутизаторлар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шлюздер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деп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аталды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,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енді-арнайы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.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дербес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компьютер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немесе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екі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желі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түйіскендегі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құрылғы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. 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Шлюздерде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Маршрутизация-тек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екі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торапты</a:t>
            </a:r>
            <a:r>
              <a:rPr lang="ru-RU" altLang="ru-RU" sz="1100" dirty="0">
                <a:solidFill>
                  <a:srgbClr val="000080"/>
                </a:solidFill>
                <a:latin typeface="Century Gothic" pitchFamily="34" charset="0"/>
              </a:rPr>
              <a:t> </a:t>
            </a:r>
            <a:r>
              <a:rPr lang="ru-RU" altLang="ru-RU" sz="1100" dirty="0" err="1">
                <a:solidFill>
                  <a:srgbClr val="000080"/>
                </a:solidFill>
                <a:latin typeface="Century Gothic" pitchFamily="34" charset="0"/>
              </a:rPr>
              <a:t>қосуға</a:t>
            </a:r>
            <a:endParaRPr lang="ru-RU" altLang="ru-RU" sz="1100" dirty="0">
              <a:solidFill>
                <a:srgbClr val="000080"/>
              </a:solidFill>
              <a:latin typeface="Century Gothic" pitchFamily="34" charset="0"/>
            </a:endParaRPr>
          </a:p>
        </p:txBody>
      </p:sp>
      <p:sp>
        <p:nvSpPr>
          <p:cNvPr id="1639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38925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38925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8811" name="AutoShape 27"/>
          <p:cNvSpPr>
            <a:spLocks noChangeArrowheads="1"/>
          </p:cNvSpPr>
          <p:nvPr/>
        </p:nvSpPr>
        <p:spPr bwMode="auto">
          <a:xfrm>
            <a:off x="4252913" y="1714500"/>
            <a:ext cx="4575175" cy="635000"/>
          </a:xfrm>
          <a:prstGeom prst="roundRect">
            <a:avLst>
              <a:gd name="adj" fmla="val 6736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Пассивті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желілік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жабдық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: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әртүрлі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қосқыштар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,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ажыратқыштар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,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бітеуіштер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(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Терминаторлар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) </a:t>
            </a:r>
            <a:r>
              <a:rPr lang="ru-RU" altLang="ru-RU" sz="1300" dirty="0" err="1">
                <a:solidFill>
                  <a:srgbClr val="000080"/>
                </a:solidFill>
                <a:latin typeface="Arial" charset="0"/>
              </a:rPr>
              <a:t>және</a:t>
            </a:r>
            <a:r>
              <a:rPr lang="ru-RU" altLang="ru-RU" sz="1300" dirty="0">
                <a:solidFill>
                  <a:srgbClr val="000080"/>
                </a:solidFill>
                <a:latin typeface="Arial" charset="0"/>
              </a:rPr>
              <a:t> т. б.</a:t>
            </a:r>
          </a:p>
        </p:txBody>
      </p:sp>
      <p:grpSp>
        <p:nvGrpSpPr>
          <p:cNvPr id="16399" name="Group 42"/>
          <p:cNvGrpSpPr>
            <a:grpSpLocks/>
          </p:cNvGrpSpPr>
          <p:nvPr/>
        </p:nvGrpSpPr>
        <p:grpSpPr bwMode="auto">
          <a:xfrm>
            <a:off x="-130968" y="2621654"/>
            <a:ext cx="3173413" cy="1162050"/>
            <a:chOff x="3979" y="1336"/>
            <a:chExt cx="1999" cy="732"/>
          </a:xfrm>
        </p:grpSpPr>
        <p:sp>
          <p:nvSpPr>
            <p:cNvPr id="16404" name="Oval 39"/>
            <p:cNvSpPr>
              <a:spLocks noChangeArrowheads="1"/>
            </p:cNvSpPr>
            <p:nvPr/>
          </p:nvSpPr>
          <p:spPr bwMode="auto">
            <a:xfrm>
              <a:off x="3979" y="1487"/>
              <a:ext cx="1999" cy="5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71999"/>
                  </a:schemeClr>
                </a:gs>
                <a:gs pos="100000">
                  <a:srgbClr val="FFFFFF">
                    <a:alpha val="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C6E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6405" name="Picture 35" descr="mode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" y="1336"/>
              <a:ext cx="1530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 Box 36"/>
            <p:cNvSpPr txBox="1">
              <a:spLocks noChangeArrowheads="1"/>
            </p:cNvSpPr>
            <p:nvPr/>
          </p:nvSpPr>
          <p:spPr bwMode="auto">
            <a:xfrm>
              <a:off x="5460" y="1881"/>
              <a:ext cx="300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>
                  <a:latin typeface="Arial" charset="0"/>
                </a:rPr>
                <a:t>Модем</a:t>
              </a:r>
            </a:p>
          </p:txBody>
        </p:sp>
      </p:grpSp>
      <p:sp>
        <p:nvSpPr>
          <p:cNvPr id="16400" name="Text Box 37"/>
          <p:cNvSpPr txBox="1">
            <a:spLocks noChangeArrowheads="1"/>
          </p:cNvSpPr>
          <p:nvPr/>
        </p:nvSpPr>
        <p:spPr bwMode="auto">
          <a:xfrm>
            <a:off x="179388" y="2249488"/>
            <a:ext cx="9588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800">
                <a:latin typeface="Arial" charset="0"/>
              </a:rPr>
              <a:t>Концентратор (хаб)</a:t>
            </a:r>
          </a:p>
        </p:txBody>
      </p:sp>
      <p:grpSp>
        <p:nvGrpSpPr>
          <p:cNvPr id="16401" name="Group 41"/>
          <p:cNvGrpSpPr>
            <a:grpSpLocks/>
          </p:cNvGrpSpPr>
          <p:nvPr/>
        </p:nvGrpSpPr>
        <p:grpSpPr bwMode="auto">
          <a:xfrm>
            <a:off x="7302500" y="2703513"/>
            <a:ext cx="1203325" cy="771525"/>
            <a:chOff x="872" y="1215"/>
            <a:chExt cx="758" cy="486"/>
          </a:xfrm>
        </p:grpSpPr>
        <p:pic>
          <p:nvPicPr>
            <p:cNvPr id="16402" name="Picture 3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1215"/>
              <a:ext cx="758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03" name="Text Box 38"/>
            <p:cNvSpPr txBox="1">
              <a:spLocks noChangeArrowheads="1"/>
            </p:cNvSpPr>
            <p:nvPr/>
          </p:nvSpPr>
          <p:spPr bwMode="auto">
            <a:xfrm>
              <a:off x="1095" y="1621"/>
              <a:ext cx="53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>
                  <a:latin typeface="Arial" charset="0"/>
                </a:rPr>
                <a:t>Сетевая  карта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0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2" descr="плата модем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4410" r="3400" b="6079"/>
          <a:stretch>
            <a:fillRect/>
          </a:stretch>
        </p:blipFill>
        <p:spPr bwMode="auto">
          <a:xfrm>
            <a:off x="5076825" y="4348163"/>
            <a:ext cx="38544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FFFF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248525" y="0"/>
            <a:ext cx="1895475" cy="893763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7412" name="Picture 45" descr="Клиент-Серв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035050"/>
            <a:ext cx="47529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 flipV="1">
            <a:off x="0" y="946150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8D9EE"/>
              </a:gs>
            </a:gsLst>
            <a:lin ang="5400000" scaled="1"/>
          </a:gradFill>
          <a:ln w="9525" algn="ctr">
            <a:solidFill>
              <a:srgbClr val="5C85D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7414" name="Picture 5" descr="сет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056" r="21414" b="66579"/>
          <a:stretch>
            <a:fillRect/>
          </a:stretch>
        </p:blipFill>
        <p:spPr bwMode="auto">
          <a:xfrm>
            <a:off x="0" y="3263900"/>
            <a:ext cx="4187824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WordArt 6"/>
          <p:cNvSpPr>
            <a:spLocks noChangeArrowheads="1" noChangeShapeType="1" noTextEdit="1"/>
          </p:cNvSpPr>
          <p:nvPr/>
        </p:nvSpPr>
        <p:spPr bwMode="auto">
          <a:xfrm>
            <a:off x="2728913" y="155575"/>
            <a:ext cx="4465637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Желілік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құрылғылар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: </a:t>
            </a:r>
          </a:p>
        </p:txBody>
      </p:sp>
      <p:sp>
        <p:nvSpPr>
          <p:cNvPr id="17417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38925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38925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1337" name="WordArt 25"/>
          <p:cNvSpPr>
            <a:spLocks noChangeArrowheads="1" noChangeShapeType="1" noTextEdit="1"/>
          </p:cNvSpPr>
          <p:nvPr/>
        </p:nvSpPr>
        <p:spPr bwMode="auto">
          <a:xfrm>
            <a:off x="6718300" y="561975"/>
            <a:ext cx="2117725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модем</a:t>
            </a:r>
          </a:p>
        </p:txBody>
      </p: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288925" y="1209675"/>
            <a:ext cx="5819775" cy="79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300">
                <a:solidFill>
                  <a:schemeClr val="tx2"/>
                </a:solidFill>
                <a:latin typeface="Arial" charset="0"/>
              </a:rPr>
              <a:t>МОДЕМНІҢ МАҚСАТЫ. Ресейде желіге қосылудың ең көп таралған тәсілі (мысалы, Интернетке) – телефон желілері бойынша (арзан және қол жетімді).</a:t>
            </a:r>
            <a:endParaRPr lang="ru-RU" altLang="ru-RU" sz="13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21" name="AutoShape 36"/>
          <p:cNvSpPr>
            <a:spLocks noChangeArrowheads="1"/>
          </p:cNvSpPr>
          <p:nvPr/>
        </p:nvSpPr>
        <p:spPr bwMode="auto">
          <a:xfrm>
            <a:off x="6805613" y="2528094"/>
            <a:ext cx="2338387" cy="1677988"/>
          </a:xfrm>
          <a:prstGeom prst="wedgeRectCallout">
            <a:avLst>
              <a:gd name="adj1" fmla="val -59843"/>
              <a:gd name="adj2" fmla="val -12440"/>
            </a:avLst>
          </a:prstGeom>
          <a:solidFill>
            <a:srgbClr val="FED27A"/>
          </a:solidFill>
          <a:ln w="38100" algn="ctr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3600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1100">
                <a:solidFill>
                  <a:schemeClr val="tx2"/>
                </a:solidFill>
                <a:latin typeface="Arial" charset="0"/>
              </a:rPr>
              <a:t>МОДЕМ (модулятор - демодулятор) - қашықтағы компьютерлерді қосуға арналған құрылғы.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1100">
                <a:solidFill>
                  <a:schemeClr val="tx2"/>
                </a:solidFill>
                <a:latin typeface="Arial" charset="0"/>
              </a:rPr>
              <a:t>Телефон желілері (коммутацияланатын және бөлінген) бойынша жұмыс істейді. Мысалы, үй ДК желісіне қосылу үшін қолданылады</a:t>
            </a:r>
            <a:endParaRPr lang="ru-RU" altLang="ru-RU" sz="11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7422" name="Group 46"/>
          <p:cNvGrpSpPr>
            <a:grpSpLocks/>
          </p:cNvGrpSpPr>
          <p:nvPr/>
        </p:nvGrpSpPr>
        <p:grpSpPr bwMode="auto">
          <a:xfrm>
            <a:off x="-468313" y="60325"/>
            <a:ext cx="3173413" cy="1238250"/>
            <a:chOff x="3918" y="144"/>
            <a:chExt cx="1999" cy="780"/>
          </a:xfrm>
        </p:grpSpPr>
        <p:sp>
          <p:nvSpPr>
            <p:cNvPr id="17428" name="Oval 42"/>
            <p:cNvSpPr>
              <a:spLocks noChangeArrowheads="1"/>
            </p:cNvSpPr>
            <p:nvPr/>
          </p:nvSpPr>
          <p:spPr bwMode="auto">
            <a:xfrm>
              <a:off x="3918" y="295"/>
              <a:ext cx="1999" cy="62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>
                    <a:alpha val="998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C6E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7429" name="Picture 43" descr="mode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44"/>
              <a:ext cx="1530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3" name="Text Box 44"/>
          <p:cNvSpPr txBox="1">
            <a:spLocks noChangeArrowheads="1"/>
          </p:cNvSpPr>
          <p:nvPr/>
        </p:nvSpPr>
        <p:spPr bwMode="auto">
          <a:xfrm>
            <a:off x="223838" y="192088"/>
            <a:ext cx="4762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800">
                <a:latin typeface="Arial" charset="0"/>
              </a:rPr>
              <a:t>Модем</a:t>
            </a:r>
          </a:p>
        </p:txBody>
      </p:sp>
      <p:sp>
        <p:nvSpPr>
          <p:cNvPr id="17424" name="Text Box 48"/>
          <p:cNvSpPr txBox="1">
            <a:spLocks noChangeArrowheads="1"/>
          </p:cNvSpPr>
          <p:nvPr/>
        </p:nvSpPr>
        <p:spPr bwMode="auto">
          <a:xfrm>
            <a:off x="5821363" y="3165475"/>
            <a:ext cx="4762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800">
                <a:latin typeface="Arial" charset="0"/>
              </a:rPr>
              <a:t>Модем</a:t>
            </a:r>
          </a:p>
        </p:txBody>
      </p:sp>
      <p:sp>
        <p:nvSpPr>
          <p:cNvPr id="17425" name="Text Box 50"/>
          <p:cNvSpPr txBox="1">
            <a:spLocks noChangeArrowheads="1"/>
          </p:cNvSpPr>
          <p:nvPr/>
        </p:nvSpPr>
        <p:spPr bwMode="auto">
          <a:xfrm>
            <a:off x="7948613" y="2136775"/>
            <a:ext cx="4762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800">
                <a:latin typeface="Arial" charset="0"/>
              </a:rPr>
              <a:t>Сервер</a:t>
            </a:r>
          </a:p>
        </p:txBody>
      </p:sp>
      <p:sp>
        <p:nvSpPr>
          <p:cNvPr id="17426" name="Text Box 51"/>
          <p:cNvSpPr txBox="1">
            <a:spLocks noChangeArrowheads="1"/>
          </p:cNvSpPr>
          <p:nvPr/>
        </p:nvSpPr>
        <p:spPr bwMode="auto">
          <a:xfrm>
            <a:off x="288925" y="2035175"/>
            <a:ext cx="4187825" cy="46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700">
                <a:solidFill>
                  <a:schemeClr val="tx2"/>
                </a:solidFill>
                <a:latin typeface="Arial" charset="0"/>
              </a:rPr>
              <a:t>Бірақ телефон желілері бастапқыда 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700">
                <a:solidFill>
                  <a:schemeClr val="tx2"/>
                </a:solidFill>
                <a:latin typeface="Arial" charset="0"/>
              </a:rPr>
              <a:t>цифрлық сигналдарды таратуға арналмаған – тек дауысты беру үшін ғана жарамды, сонымен қатар жиіліктің тар диапазонында (300-3000 Гц).</a:t>
            </a:r>
            <a:endParaRPr lang="ru-RU" altLang="ru-RU" sz="7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27" name="Text Box 53"/>
          <p:cNvSpPr txBox="1">
            <a:spLocks noChangeArrowheads="1"/>
          </p:cNvSpPr>
          <p:nvPr/>
        </p:nvSpPr>
        <p:spPr bwMode="auto">
          <a:xfrm>
            <a:off x="4506913" y="5434013"/>
            <a:ext cx="4762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altLang="ru-RU" sz="800">
                <a:latin typeface="Arial" charset="0"/>
              </a:rPr>
              <a:t>Плата модема</a:t>
            </a:r>
          </a:p>
        </p:txBody>
      </p:sp>
    </p:spTree>
    <p:extLst>
      <p:ext uri="{BB962C8B-B14F-4D97-AF65-F5344CB8AC3E}">
        <p14:creationId xmlns:p14="http://schemas.microsoft.com/office/powerpoint/2010/main" val="11955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/>
      <p:bldP spid="1413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1"/>
          <p:cNvSpPr>
            <a:spLocks noChangeShapeType="1"/>
          </p:cNvSpPr>
          <p:nvPr/>
        </p:nvSpPr>
        <p:spPr bwMode="auto">
          <a:xfrm flipH="1">
            <a:off x="0" y="654050"/>
            <a:ext cx="3621088" cy="0"/>
          </a:xfrm>
          <a:prstGeom prst="line">
            <a:avLst/>
          </a:prstGeom>
          <a:noFill/>
          <a:ln w="19050">
            <a:solidFill>
              <a:srgbClr val="FEB3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9459" name="Picture 25" descr="3_3_8_1_6_1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1160"/>
          <a:stretch>
            <a:fillRect/>
          </a:stretch>
        </p:blipFill>
        <p:spPr bwMode="auto">
          <a:xfrm>
            <a:off x="3267075" y="2114550"/>
            <a:ext cx="5876925" cy="1273175"/>
          </a:xfrm>
          <a:prstGeom prst="rect">
            <a:avLst/>
          </a:prstGeom>
          <a:solidFill>
            <a:srgbClr val="FEC45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24" descr="3_3_8_1_2_3_2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711700"/>
            <a:ext cx="3895725" cy="18954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3" descr="сет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056" r="21414" b="65703"/>
          <a:stretch>
            <a:fillRect/>
          </a:stretch>
        </p:blipFill>
        <p:spPr bwMode="auto">
          <a:xfrm>
            <a:off x="217488" y="582613"/>
            <a:ext cx="25669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WordArt 6"/>
          <p:cNvSpPr>
            <a:spLocks noChangeArrowheads="1" noChangeShapeType="1" noTextEdit="1"/>
          </p:cNvSpPr>
          <p:nvPr/>
        </p:nvSpPr>
        <p:spPr bwMode="auto">
          <a:xfrm>
            <a:off x="390525" y="87313"/>
            <a:ext cx="4446588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Желілік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құрылғылар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CC0000"/>
                  </a:gs>
                </a:gsLst>
                <a:path path="rect">
                  <a:fillToRect l="100000" b="100000"/>
                </a:path>
              </a:gradFill>
              <a:effectLst>
                <a:outerShdw dist="28398" dir="1593903" algn="ctr" rotWithShape="0">
                  <a:schemeClr val="tx1"/>
                </a:outerShdw>
              </a:effectLst>
              <a:latin typeface="Century Gothic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143375" y="749300"/>
            <a:ext cx="5000625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4" name="AutoShape 16"/>
          <p:cNvSpPr>
            <a:spLocks noChangeArrowheads="1"/>
          </p:cNvSpPr>
          <p:nvPr/>
        </p:nvSpPr>
        <p:spPr bwMode="auto">
          <a:xfrm>
            <a:off x="3287713" y="644525"/>
            <a:ext cx="5856287" cy="1331913"/>
          </a:xfrm>
          <a:prstGeom prst="roundRect">
            <a:avLst>
              <a:gd name="adj" fmla="val 6736"/>
            </a:avLst>
          </a:prstGeom>
          <a:solidFill>
            <a:srgbClr val="CCECFF">
              <a:alpha val="349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0" bIns="0"/>
          <a:lstStyle>
            <a:lvl1pPr marL="268288" indent="-179388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Маршрутизаторлар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(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роутерлер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) –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аралық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бағдарламаланатын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құрылғылар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.   Маршрутизация –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деректерді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өткізудің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оңтайлы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жолын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іздеу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,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әр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түрлі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технологиялардың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желілерін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қосу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функцияларын</a:t>
            </a:r>
            <a:r>
              <a:rPr lang="ru-RU" altLang="ru-RU" sz="1000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ru-RU" altLang="ru-RU" sz="1000" dirty="0" err="1">
                <a:solidFill>
                  <a:srgbClr val="CC0000"/>
                </a:solidFill>
                <a:latin typeface="Century Gothic" pitchFamily="34" charset="0"/>
              </a:rPr>
              <a:t>орындайды</a:t>
            </a:r>
            <a:endParaRPr lang="ru-RU" altLang="ru-RU" sz="1000" dirty="0">
              <a:solidFill>
                <a:srgbClr val="CC0000"/>
              </a:solidFill>
              <a:latin typeface="Century Gothic" pitchFamily="34" charset="0"/>
            </a:endParaRPr>
          </a:p>
        </p:txBody>
      </p:sp>
      <p:pic>
        <p:nvPicPr>
          <p:cNvPr id="19466" name="Picture 21" descr="3_3_8_3_2-0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508375"/>
            <a:ext cx="4538662" cy="3387725"/>
          </a:xfrm>
          <a:prstGeom prst="rect">
            <a:avLst/>
          </a:prstGeom>
          <a:solidFill>
            <a:srgbClr val="C1E0FF">
              <a:alpha val="63921"/>
            </a:srgbClr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22" descr="3_3_8_1_2_2-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68463"/>
            <a:ext cx="2800350" cy="1123950"/>
          </a:xfrm>
          <a:prstGeom prst="rect">
            <a:avLst/>
          </a:prstGeom>
          <a:solidFill>
            <a:srgbClr val="C1E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8" name="Picture 23" descr="3_3_8_1_2_2-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068638"/>
            <a:ext cx="3286125" cy="1447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9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219200" y="6638925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552575" y="6638925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1" name="Text Box 12"/>
          <p:cNvSpPr txBox="1">
            <a:spLocks noChangeArrowheads="1"/>
          </p:cNvSpPr>
          <p:nvPr/>
        </p:nvSpPr>
        <p:spPr bwMode="auto">
          <a:xfrm>
            <a:off x="4357688" y="1360488"/>
            <a:ext cx="4625975" cy="31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ru-RU" altLang="ru-RU" sz="13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3544888" y="1676400"/>
            <a:ext cx="566737" cy="7938"/>
          </a:xfrm>
          <a:prstGeom prst="line">
            <a:avLst/>
          </a:prstGeom>
          <a:noFill/>
          <a:ln w="76200">
            <a:solidFill>
              <a:srgbClr val="EA5F00"/>
            </a:solidFill>
            <a:round/>
            <a:headEnd type="oval" w="sm" len="sm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5076825" y="2160588"/>
            <a:ext cx="2116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Алматы    –   Астана</a:t>
            </a:r>
          </a:p>
        </p:txBody>
      </p:sp>
    </p:spTree>
    <p:extLst>
      <p:ext uri="{BB962C8B-B14F-4D97-AF65-F5344CB8AC3E}">
        <p14:creationId xmlns:p14="http://schemas.microsoft.com/office/powerpoint/2010/main" val="7673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repeatCount="5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2363787"/>
            <a:ext cx="4192270" cy="1481138"/>
          </a:xfrm>
        </p:spPr>
        <p:txBody>
          <a:bodyPr/>
          <a:lstStyle/>
          <a:p>
            <a:pPr eaLnBrk="1" hangingPunct="1"/>
            <a:r>
              <a:rPr lang="ru-RU" sz="2400" dirty="0"/>
              <a:t>3. </a:t>
            </a:r>
            <a:r>
              <a:rPr lang="ru-RU" sz="2400" dirty="0" err="1"/>
              <a:t>Қарапайым</a:t>
            </a:r>
            <a:r>
              <a:rPr lang="ru-RU" sz="2400" dirty="0"/>
              <a:t> </a:t>
            </a:r>
            <a:r>
              <a:rPr lang="ru-RU" sz="2400" dirty="0" err="1"/>
              <a:t>желіні</a:t>
            </a:r>
            <a:r>
              <a:rPr lang="ru-RU" sz="2400" dirty="0"/>
              <a:t>  </a:t>
            </a:r>
            <a:r>
              <a:rPr lang="ru-RU" sz="2400" dirty="0" err="1"/>
              <a:t>құру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әлемде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алмасу</a:t>
            </a:r>
            <a:r>
              <a:rPr lang="ru-RU" dirty="0"/>
              <a:t> </a:t>
            </a:r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беру </a:t>
            </a:r>
            <a:r>
              <a:rPr lang="ru-RU" dirty="0" err="1"/>
              <a:t>принциптерін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</a:p>
          <a:p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құрылғылардың</a:t>
            </a:r>
            <a:r>
              <a:rPr lang="ru-RU" dirty="0"/>
              <a:t> </a:t>
            </a:r>
            <a:r>
              <a:rPr lang="ru-RU" dirty="0" err="1"/>
              <a:t>рөлдерін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</a:p>
          <a:p>
            <a:r>
              <a:rPr lang="ru-RU" dirty="0" err="1"/>
              <a:t>Жұмысқа</a:t>
            </a:r>
            <a:r>
              <a:rPr lang="ru-RU" dirty="0"/>
              <a:t> </a:t>
            </a:r>
            <a:r>
              <a:rPr lang="ru-RU" dirty="0" err="1"/>
              <a:t>қабілетті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Бөлімдер</a:t>
            </a:r>
            <a:r>
              <a:rPr lang="ru-RU" dirty="0"/>
              <a:t> мен </a:t>
            </a:r>
            <a:r>
              <a:rPr lang="ru-RU" dirty="0" err="1"/>
              <a:t>мақсаттар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5"/>
          <p:cNvSpPr>
            <a:spLocks noChangeArrowheads="1"/>
          </p:cNvSpPr>
          <p:nvPr/>
        </p:nvSpPr>
        <p:spPr bwMode="auto">
          <a:xfrm>
            <a:off x="0" y="6072188"/>
            <a:ext cx="3932238" cy="785812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7" name="AutoShape 64"/>
          <p:cNvSpPr>
            <a:spLocks noChangeArrowheads="1"/>
          </p:cNvSpPr>
          <p:nvPr/>
        </p:nvSpPr>
        <p:spPr bwMode="auto">
          <a:xfrm>
            <a:off x="4297363" y="3990975"/>
            <a:ext cx="4684712" cy="2532063"/>
          </a:xfrm>
          <a:prstGeom prst="roundRect">
            <a:avLst>
              <a:gd name="adj" fmla="val 9593"/>
            </a:avLst>
          </a:prstGeom>
          <a:solidFill>
            <a:srgbClr val="99CCFF">
              <a:alpha val="20000"/>
            </a:srgbClr>
          </a:solidFill>
          <a:ln w="38100">
            <a:solidFill>
              <a:srgbClr val="CCECFF">
                <a:alpha val="20000"/>
              </a:srgbClr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185025" y="0"/>
            <a:ext cx="1958975" cy="2193925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9" name="AutoShape 24"/>
          <p:cNvSpPr>
            <a:spLocks noChangeArrowheads="1"/>
          </p:cNvSpPr>
          <p:nvPr/>
        </p:nvSpPr>
        <p:spPr bwMode="auto">
          <a:xfrm>
            <a:off x="325438" y="4052888"/>
            <a:ext cx="3500437" cy="2084387"/>
          </a:xfrm>
          <a:prstGeom prst="roundRect">
            <a:avLst>
              <a:gd name="adj" fmla="val 16667"/>
            </a:avLst>
          </a:prstGeom>
          <a:solidFill>
            <a:srgbClr val="99CCFF">
              <a:alpha val="20000"/>
            </a:srgbClr>
          </a:solidFill>
          <a:ln w="38100">
            <a:solidFill>
              <a:srgbClr val="CCECFF">
                <a:alpha val="20000"/>
              </a:srgbClr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15350" y="6629400"/>
            <a:ext cx="295275" cy="219075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48725" y="6629400"/>
            <a:ext cx="295275" cy="219075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rgbClr val="78AD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rot="10800000" vert="eaVert" wrap="none"/>
          <a:lstStyle>
            <a:lvl1pPr marL="18097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1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1513" name="Group 11"/>
          <p:cNvGrpSpPr>
            <a:grpSpLocks/>
          </p:cNvGrpSpPr>
          <p:nvPr/>
        </p:nvGrpSpPr>
        <p:grpSpPr bwMode="auto">
          <a:xfrm>
            <a:off x="7683500" y="273050"/>
            <a:ext cx="1565275" cy="1141413"/>
            <a:chOff x="4774" y="136"/>
            <a:chExt cx="986" cy="719"/>
          </a:xfrm>
        </p:grpSpPr>
        <p:sp>
          <p:nvSpPr>
            <p:cNvPr id="21552" name="Freeform 12"/>
            <p:cNvSpPr>
              <a:spLocks/>
            </p:cNvSpPr>
            <p:nvPr/>
          </p:nvSpPr>
          <p:spPr bwMode="auto">
            <a:xfrm>
              <a:off x="5468" y="318"/>
              <a:ext cx="292" cy="169"/>
            </a:xfrm>
            <a:custGeom>
              <a:avLst/>
              <a:gdLst>
                <a:gd name="T0" fmla="*/ 33 w 1221"/>
                <a:gd name="T1" fmla="*/ 21 h 1447"/>
                <a:gd name="T2" fmla="*/ 195 w 1221"/>
                <a:gd name="T3" fmla="*/ 20 h 1447"/>
                <a:gd name="T4" fmla="*/ 198 w 1221"/>
                <a:gd name="T5" fmla="*/ 31 h 1447"/>
                <a:gd name="T6" fmla="*/ 270 w 1221"/>
                <a:gd name="T7" fmla="*/ 34 h 1447"/>
                <a:gd name="T8" fmla="*/ 270 w 1221"/>
                <a:gd name="T9" fmla="*/ 48 h 1447"/>
                <a:gd name="T10" fmla="*/ 135 w 1221"/>
                <a:gd name="T11" fmla="*/ 49 h 1447"/>
                <a:gd name="T12" fmla="*/ 138 w 1221"/>
                <a:gd name="T13" fmla="*/ 58 h 1447"/>
                <a:gd name="T14" fmla="*/ 138 w 1221"/>
                <a:gd name="T15" fmla="*/ 66 h 1447"/>
                <a:gd name="T16" fmla="*/ 212 w 1221"/>
                <a:gd name="T17" fmla="*/ 64 h 1447"/>
                <a:gd name="T18" fmla="*/ 247 w 1221"/>
                <a:gd name="T19" fmla="*/ 67 h 1447"/>
                <a:gd name="T20" fmla="*/ 245 w 1221"/>
                <a:gd name="T21" fmla="*/ 78 h 1447"/>
                <a:gd name="T22" fmla="*/ 202 w 1221"/>
                <a:gd name="T23" fmla="*/ 78 h 1447"/>
                <a:gd name="T24" fmla="*/ 202 w 1221"/>
                <a:gd name="T25" fmla="*/ 87 h 1447"/>
                <a:gd name="T26" fmla="*/ 205 w 1221"/>
                <a:gd name="T27" fmla="*/ 98 h 1447"/>
                <a:gd name="T28" fmla="*/ 234 w 1221"/>
                <a:gd name="T29" fmla="*/ 99 h 1447"/>
                <a:gd name="T30" fmla="*/ 235 w 1221"/>
                <a:gd name="T31" fmla="*/ 108 h 1447"/>
                <a:gd name="T32" fmla="*/ 235 w 1221"/>
                <a:gd name="T33" fmla="*/ 114 h 1447"/>
                <a:gd name="T34" fmla="*/ 274 w 1221"/>
                <a:gd name="T35" fmla="*/ 114 h 1447"/>
                <a:gd name="T36" fmla="*/ 288 w 1221"/>
                <a:gd name="T37" fmla="*/ 126 h 1447"/>
                <a:gd name="T38" fmla="*/ 259 w 1221"/>
                <a:gd name="T39" fmla="*/ 132 h 1447"/>
                <a:gd name="T40" fmla="*/ 259 w 1221"/>
                <a:gd name="T41" fmla="*/ 141 h 1447"/>
                <a:gd name="T42" fmla="*/ 222 w 1221"/>
                <a:gd name="T43" fmla="*/ 142 h 1447"/>
                <a:gd name="T44" fmla="*/ 208 w 1221"/>
                <a:gd name="T45" fmla="*/ 155 h 1447"/>
                <a:gd name="T46" fmla="*/ 222 w 1221"/>
                <a:gd name="T47" fmla="*/ 158 h 1447"/>
                <a:gd name="T48" fmla="*/ 31 w 1221"/>
                <a:gd name="T49" fmla="*/ 158 h 1447"/>
                <a:gd name="T50" fmla="*/ 34 w 1221"/>
                <a:gd name="T51" fmla="*/ 146 h 1447"/>
                <a:gd name="T52" fmla="*/ 33 w 1221"/>
                <a:gd name="T53" fmla="*/ 21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3" name="Freeform 13"/>
            <p:cNvSpPr>
              <a:spLocks/>
            </p:cNvSpPr>
            <p:nvPr/>
          </p:nvSpPr>
          <p:spPr bwMode="auto">
            <a:xfrm>
              <a:off x="4774" y="336"/>
              <a:ext cx="381" cy="169"/>
            </a:xfrm>
            <a:custGeom>
              <a:avLst/>
              <a:gdLst>
                <a:gd name="T0" fmla="*/ 43 w 1221"/>
                <a:gd name="T1" fmla="*/ 21 h 1447"/>
                <a:gd name="T2" fmla="*/ 254 w 1221"/>
                <a:gd name="T3" fmla="*/ 20 h 1447"/>
                <a:gd name="T4" fmla="*/ 258 w 1221"/>
                <a:gd name="T5" fmla="*/ 31 h 1447"/>
                <a:gd name="T6" fmla="*/ 352 w 1221"/>
                <a:gd name="T7" fmla="*/ 34 h 1447"/>
                <a:gd name="T8" fmla="*/ 352 w 1221"/>
                <a:gd name="T9" fmla="*/ 48 h 1447"/>
                <a:gd name="T10" fmla="*/ 176 w 1221"/>
                <a:gd name="T11" fmla="*/ 49 h 1447"/>
                <a:gd name="T12" fmla="*/ 179 w 1221"/>
                <a:gd name="T13" fmla="*/ 58 h 1447"/>
                <a:gd name="T14" fmla="*/ 179 w 1221"/>
                <a:gd name="T15" fmla="*/ 66 h 1447"/>
                <a:gd name="T16" fmla="*/ 277 w 1221"/>
                <a:gd name="T17" fmla="*/ 64 h 1447"/>
                <a:gd name="T18" fmla="*/ 322 w 1221"/>
                <a:gd name="T19" fmla="*/ 67 h 1447"/>
                <a:gd name="T20" fmla="*/ 320 w 1221"/>
                <a:gd name="T21" fmla="*/ 78 h 1447"/>
                <a:gd name="T22" fmla="*/ 264 w 1221"/>
                <a:gd name="T23" fmla="*/ 78 h 1447"/>
                <a:gd name="T24" fmla="*/ 264 w 1221"/>
                <a:gd name="T25" fmla="*/ 87 h 1447"/>
                <a:gd name="T26" fmla="*/ 267 w 1221"/>
                <a:gd name="T27" fmla="*/ 98 h 1447"/>
                <a:gd name="T28" fmla="*/ 305 w 1221"/>
                <a:gd name="T29" fmla="*/ 99 h 1447"/>
                <a:gd name="T30" fmla="*/ 307 w 1221"/>
                <a:gd name="T31" fmla="*/ 108 h 1447"/>
                <a:gd name="T32" fmla="*/ 307 w 1221"/>
                <a:gd name="T33" fmla="*/ 114 h 1447"/>
                <a:gd name="T34" fmla="*/ 357 w 1221"/>
                <a:gd name="T35" fmla="*/ 114 h 1447"/>
                <a:gd name="T36" fmla="*/ 376 w 1221"/>
                <a:gd name="T37" fmla="*/ 126 h 1447"/>
                <a:gd name="T38" fmla="*/ 339 w 1221"/>
                <a:gd name="T39" fmla="*/ 132 h 1447"/>
                <a:gd name="T40" fmla="*/ 339 w 1221"/>
                <a:gd name="T41" fmla="*/ 141 h 1447"/>
                <a:gd name="T42" fmla="*/ 290 w 1221"/>
                <a:gd name="T43" fmla="*/ 142 h 1447"/>
                <a:gd name="T44" fmla="*/ 271 w 1221"/>
                <a:gd name="T45" fmla="*/ 155 h 1447"/>
                <a:gd name="T46" fmla="*/ 290 w 1221"/>
                <a:gd name="T47" fmla="*/ 158 h 1447"/>
                <a:gd name="T48" fmla="*/ 41 w 1221"/>
                <a:gd name="T49" fmla="*/ 158 h 1447"/>
                <a:gd name="T50" fmla="*/ 45 w 1221"/>
                <a:gd name="T51" fmla="*/ 146 h 1447"/>
                <a:gd name="T52" fmla="*/ 43 w 1221"/>
                <a:gd name="T53" fmla="*/ 21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54" name="Picture 14" descr="3 ПК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6" t="14703" r="5969" b="46989"/>
            <a:stretch>
              <a:fillRect/>
            </a:stretch>
          </p:blipFill>
          <p:spPr bwMode="auto">
            <a:xfrm>
              <a:off x="4774" y="136"/>
              <a:ext cx="893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40" name="WordArt 16"/>
          <p:cNvSpPr>
            <a:spLocks noChangeArrowheads="1" noChangeShapeType="1" noTextEdit="1"/>
          </p:cNvSpPr>
          <p:nvPr/>
        </p:nvSpPr>
        <p:spPr bwMode="auto">
          <a:xfrm>
            <a:off x="1327150" y="0"/>
            <a:ext cx="6249988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CC0000"/>
                  </a:gs>
                </a:gsLst>
                <a:path path="rect">
                  <a:fillToRect l="100000" b="100000"/>
                </a:path>
              </a:gradFill>
              <a:effectLst>
                <a:outerShdw dist="28398" dir="1593903" algn="ctr" rotWithShape="0">
                  <a:schemeClr val="tx1"/>
                </a:outerShdw>
              </a:effectLst>
              <a:latin typeface="Century Gothic"/>
            </a:endParaRPr>
          </a:p>
        </p:txBody>
      </p:sp>
      <p:sp>
        <p:nvSpPr>
          <p:cNvPr id="129046" name="AutoShape 22"/>
          <p:cNvSpPr>
            <a:spLocks noChangeArrowheads="1"/>
          </p:cNvSpPr>
          <p:nvPr/>
        </p:nvSpPr>
        <p:spPr bwMode="auto">
          <a:xfrm>
            <a:off x="338138" y="1500188"/>
            <a:ext cx="3370262" cy="2081212"/>
          </a:xfrm>
          <a:prstGeom prst="roundRect">
            <a:avLst>
              <a:gd name="adj" fmla="val 8111"/>
            </a:avLst>
          </a:prstGeom>
          <a:solidFill>
            <a:srgbClr val="FFCC00">
              <a:alpha val="31000"/>
            </a:srgbClr>
          </a:solidFill>
          <a:ln w="88900" algn="ctr">
            <a:solidFill>
              <a:srgbClr val="FFCC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54000" bIns="0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ru-RU" altLang="ru-RU" sz="1300">
                <a:solidFill>
                  <a:srgbClr val="002774"/>
                </a:solidFill>
                <a:latin typeface="Arial" charset="0"/>
              </a:rPr>
              <a:t> Бір рангті желілер – шағын жергілікті желі, онда барлық компьютерлер болып табылады функционалдық келеді. </a:t>
            </a:r>
            <a:br>
              <a:rPr lang="ru-RU" altLang="ru-RU" sz="1300">
                <a:solidFill>
                  <a:srgbClr val="002774"/>
                </a:solidFill>
                <a:latin typeface="Arial" charset="0"/>
              </a:rPr>
            </a:br>
            <a:r>
              <a:rPr lang="ru-RU" altLang="ru-RU" sz="1300">
                <a:solidFill>
                  <a:srgbClr val="002774"/>
                </a:solidFill>
                <a:latin typeface="Arial" charset="0"/>
              </a:rPr>
              <a:t>Әдетте 15 станцияға дейін қамтиды</a:t>
            </a:r>
            <a:endParaRPr lang="ru-RU" altLang="ru-RU" sz="1300" dirty="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129047" name="AutoShape 23"/>
          <p:cNvSpPr>
            <a:spLocks noChangeArrowheads="1"/>
          </p:cNvSpPr>
          <p:nvPr/>
        </p:nvSpPr>
        <p:spPr bwMode="auto">
          <a:xfrm>
            <a:off x="4457700" y="1416844"/>
            <a:ext cx="4686300" cy="2024062"/>
          </a:xfrm>
          <a:prstGeom prst="roundRect">
            <a:avLst>
              <a:gd name="adj" fmla="val 5935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/>
          <a:lstStyle>
            <a:lvl1pPr marL="179388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ru-RU" altLang="ru-RU" sz="1400">
                <a:solidFill>
                  <a:srgbClr val="002774"/>
                </a:solidFill>
                <a:latin typeface="Arial" charset="0"/>
              </a:rPr>
              <a:t> Серверлері бар желілер оларда пайдаланылатын Желілік қызметтердің (серверлердің) типтерімен сипатталады.</a:t>
            </a:r>
            <a:endParaRPr lang="ru-RU" altLang="ru-RU" sz="1400" dirty="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21517" name="Text Box 25"/>
          <p:cNvSpPr txBox="1">
            <a:spLocks noChangeArrowheads="1"/>
          </p:cNvSpPr>
          <p:nvPr/>
        </p:nvSpPr>
        <p:spPr bwMode="auto">
          <a:xfrm>
            <a:off x="110332" y="903289"/>
            <a:ext cx="7739062" cy="3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1400">
                <a:solidFill>
                  <a:srgbClr val="00255C"/>
                </a:solidFill>
                <a:latin typeface="Arial" charset="0"/>
              </a:rPr>
              <a:t>Функциялардың таралу сипаты бойынша желінің 2 түрін бөледі:</a:t>
            </a:r>
            <a:endParaRPr lang="ru-RU" altLang="ru-RU" sz="1400" dirty="0">
              <a:solidFill>
                <a:srgbClr val="00255C"/>
              </a:solidFill>
              <a:latin typeface="Arial" charset="0"/>
            </a:endParaRPr>
          </a:p>
        </p:txBody>
      </p:sp>
      <p:sp>
        <p:nvSpPr>
          <p:cNvPr id="21518" name="Line 26"/>
          <p:cNvSpPr>
            <a:spLocks noChangeShapeType="1"/>
          </p:cNvSpPr>
          <p:nvPr/>
        </p:nvSpPr>
        <p:spPr bwMode="auto">
          <a:xfrm>
            <a:off x="1584325" y="3525838"/>
            <a:ext cx="20638" cy="536575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sm" len="sm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27"/>
          <p:cNvSpPr>
            <a:spLocks noChangeShapeType="1"/>
          </p:cNvSpPr>
          <p:nvPr/>
        </p:nvSpPr>
        <p:spPr bwMode="auto">
          <a:xfrm>
            <a:off x="6430963" y="3576638"/>
            <a:ext cx="6350" cy="528637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sm" len="sm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20" name="Picture 30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7935913" y="5478463"/>
            <a:ext cx="949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32" descr="сеть схема Интерн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7808913" y="4591050"/>
            <a:ext cx="825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3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4530725" y="5532438"/>
            <a:ext cx="949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9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430213" y="5254625"/>
            <a:ext cx="949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0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1511300" y="5273675"/>
            <a:ext cx="949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43" descr="сеть схема Интерн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4537075" y="4249738"/>
            <a:ext cx="7000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46" descr="сеть схема Интерн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5407025" y="4025900"/>
            <a:ext cx="7016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Line 48"/>
          <p:cNvSpPr>
            <a:spLocks noChangeShapeType="1"/>
          </p:cNvSpPr>
          <p:nvPr/>
        </p:nvSpPr>
        <p:spPr bwMode="auto">
          <a:xfrm>
            <a:off x="1344613" y="4538663"/>
            <a:ext cx="52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21528" name="Picture 36" descr="сеть схема Интерн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1570038" y="4133850"/>
            <a:ext cx="895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41" descr="сеть схема Интерн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473075" y="4141788"/>
            <a:ext cx="895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Line 49"/>
          <p:cNvSpPr>
            <a:spLocks noChangeShapeType="1"/>
          </p:cNvSpPr>
          <p:nvPr/>
        </p:nvSpPr>
        <p:spPr bwMode="auto">
          <a:xfrm>
            <a:off x="2428875" y="4538663"/>
            <a:ext cx="52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21531" name="Picture 38" descr="сеть схема Интерн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2640013" y="4179888"/>
            <a:ext cx="895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2" name="Line 50"/>
          <p:cNvSpPr>
            <a:spLocks noChangeShapeType="1"/>
          </p:cNvSpPr>
          <p:nvPr/>
        </p:nvSpPr>
        <p:spPr bwMode="auto">
          <a:xfrm>
            <a:off x="1093788" y="4760913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33" name="Line 51"/>
          <p:cNvSpPr>
            <a:spLocks noChangeShapeType="1"/>
          </p:cNvSpPr>
          <p:nvPr/>
        </p:nvSpPr>
        <p:spPr bwMode="auto">
          <a:xfrm>
            <a:off x="3271838" y="4833938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21534" name="Picture 37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2560638" y="5262563"/>
            <a:ext cx="949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5" name="Line 52"/>
          <p:cNvSpPr>
            <a:spLocks noChangeShapeType="1"/>
          </p:cNvSpPr>
          <p:nvPr/>
        </p:nvSpPr>
        <p:spPr bwMode="auto">
          <a:xfrm>
            <a:off x="1327150" y="5710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36" name="Line 53"/>
          <p:cNvSpPr>
            <a:spLocks noChangeShapeType="1"/>
          </p:cNvSpPr>
          <p:nvPr/>
        </p:nvSpPr>
        <p:spPr bwMode="auto">
          <a:xfrm>
            <a:off x="2420938" y="5702300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37" name="Line 54"/>
          <p:cNvSpPr>
            <a:spLocks noChangeShapeType="1"/>
          </p:cNvSpPr>
          <p:nvPr/>
        </p:nvSpPr>
        <p:spPr bwMode="auto">
          <a:xfrm flipV="1">
            <a:off x="5200650" y="4473575"/>
            <a:ext cx="276225" cy="1079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38" name="Line 56"/>
          <p:cNvSpPr>
            <a:spLocks noChangeShapeType="1"/>
          </p:cNvSpPr>
          <p:nvPr/>
        </p:nvSpPr>
        <p:spPr bwMode="auto">
          <a:xfrm>
            <a:off x="5002213" y="4724400"/>
            <a:ext cx="1157287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21539" name="Picture 44" descr="сеть схема Интерн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4889500" y="4606925"/>
            <a:ext cx="7905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45" descr="сеть схема Интерн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5334000" y="4964113"/>
            <a:ext cx="8445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4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5788025" y="5454650"/>
            <a:ext cx="949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2" name="Line 57"/>
          <p:cNvSpPr>
            <a:spLocks noChangeShapeType="1"/>
          </p:cNvSpPr>
          <p:nvPr/>
        </p:nvSpPr>
        <p:spPr bwMode="auto">
          <a:xfrm flipV="1">
            <a:off x="5343525" y="5638800"/>
            <a:ext cx="223838" cy="16986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43" name="Line 58"/>
          <p:cNvSpPr>
            <a:spLocks noChangeShapeType="1"/>
          </p:cNvSpPr>
          <p:nvPr/>
        </p:nvSpPr>
        <p:spPr bwMode="auto">
          <a:xfrm flipV="1">
            <a:off x="6688138" y="5916613"/>
            <a:ext cx="1524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21544" name="Picture 31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6842125" y="5540375"/>
            <a:ext cx="949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5" name="Line 59"/>
          <p:cNvSpPr>
            <a:spLocks noChangeShapeType="1"/>
          </p:cNvSpPr>
          <p:nvPr/>
        </p:nvSpPr>
        <p:spPr bwMode="auto">
          <a:xfrm>
            <a:off x="6069013" y="4365625"/>
            <a:ext cx="2952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21546" name="Picture 42" descr="Узлы_сеть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3" t="371" r="25000" b="75700"/>
          <a:stretch>
            <a:fillRect/>
          </a:stretch>
        </p:blipFill>
        <p:spPr bwMode="auto">
          <a:xfrm>
            <a:off x="6334125" y="4130675"/>
            <a:ext cx="11017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7" name="Line 61"/>
          <p:cNvSpPr>
            <a:spLocks noChangeShapeType="1"/>
          </p:cNvSpPr>
          <p:nvPr/>
        </p:nvSpPr>
        <p:spPr bwMode="auto">
          <a:xfrm flipH="1">
            <a:off x="7305675" y="4608513"/>
            <a:ext cx="25082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21548" name="Picture 35" descr="сеть схема Интерн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84763" r="810" b="514"/>
          <a:stretch>
            <a:fillRect/>
          </a:stretch>
        </p:blipFill>
        <p:spPr bwMode="auto">
          <a:xfrm>
            <a:off x="7431088" y="4124325"/>
            <a:ext cx="682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9" name="Line 62"/>
          <p:cNvSpPr>
            <a:spLocks noChangeShapeType="1"/>
          </p:cNvSpPr>
          <p:nvPr/>
        </p:nvSpPr>
        <p:spPr bwMode="auto">
          <a:xfrm>
            <a:off x="7888288" y="4589463"/>
            <a:ext cx="225425" cy="12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50" name="Line 63"/>
          <p:cNvSpPr>
            <a:spLocks noChangeShapeType="1"/>
          </p:cNvSpPr>
          <p:nvPr/>
        </p:nvSpPr>
        <p:spPr bwMode="auto">
          <a:xfrm>
            <a:off x="8355013" y="5164138"/>
            <a:ext cx="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51" name="Line 66"/>
          <p:cNvSpPr>
            <a:spLocks noChangeShapeType="1"/>
          </p:cNvSpPr>
          <p:nvPr/>
        </p:nvSpPr>
        <p:spPr bwMode="auto">
          <a:xfrm>
            <a:off x="0" y="717550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9C3B5FA-E58F-42AE-B3C7-EF58B9C10C7A}"/>
              </a:ext>
            </a:extLst>
          </p:cNvPr>
          <p:cNvSpPr/>
          <p:nvPr/>
        </p:nvSpPr>
        <p:spPr>
          <a:xfrm>
            <a:off x="4479634" y="3216634"/>
            <a:ext cx="18473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x-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F19C1E-3CF7-45A0-B09E-2BE1AAD34A12}"/>
              </a:ext>
            </a:extLst>
          </p:cNvPr>
          <p:cNvSpPr/>
          <p:nvPr/>
        </p:nvSpPr>
        <p:spPr>
          <a:xfrm>
            <a:off x="1730393" y="59097"/>
            <a:ext cx="445448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Біррангты</a:t>
            </a:r>
            <a:r>
              <a:rPr lang="ru-RU" dirty="0"/>
              <a:t>, </a:t>
            </a:r>
            <a:r>
              <a:rPr lang="ru-RU" dirty="0" err="1"/>
              <a:t>екірангты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011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 b="1">
                <a:latin typeface="Arial" charset="0"/>
              </a:rPr>
              <a:t>Что такое компьютерная сеть?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5600" y="850900"/>
            <a:ext cx="81407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36036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sz="2000">
                <a:latin typeface="Arial" charset="0"/>
              </a:rPr>
              <a:t>Компьютерлік желі – бұл компьютерлер, америка құрама байланыс желілерімен:</a:t>
            </a:r>
          </a:p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sz="2000">
                <a:latin typeface="Arial" charset="0"/>
              </a:rPr>
              <a:t>электр кабельдері</a:t>
            </a:r>
          </a:p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sz="2000">
                <a:latin typeface="Arial" charset="0"/>
              </a:rPr>
              <a:t>телефон желісі</a:t>
            </a:r>
          </a:p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sz="2000">
                <a:latin typeface="Arial" charset="0"/>
              </a:rPr>
              <a:t>оптикалық талшықты кабель (оптикалық талшық))</a:t>
            </a:r>
          </a:p>
          <a:p>
            <a:pPr algn="just"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sz="2000">
                <a:latin typeface="Arial" charset="0"/>
              </a:rPr>
              <a:t>радиобайланыс (сымсыз желілер, </a:t>
            </a:r>
            <a:r>
              <a:rPr lang="en-US" altLang="ru-RU" sz="2000">
                <a:latin typeface="Arial" charset="0"/>
              </a:rPr>
              <a:t>WiFi)</a:t>
            </a:r>
            <a:endParaRPr lang="ru-RU" altLang="ru-RU" sz="2000" dirty="0">
              <a:latin typeface="Arial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447675" y="3025775"/>
            <a:ext cx="368300" cy="368300"/>
            <a:chOff x="2816" y="2458"/>
            <a:chExt cx="1728" cy="1728"/>
          </a:xfrm>
        </p:grpSpPr>
        <p:sp>
          <p:nvSpPr>
            <p:cNvPr id="24587" name="Oval 12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1800" baseline="-25000">
                <a:latin typeface="Arial" charset="0"/>
              </a:endParaRPr>
            </a:p>
          </p:txBody>
        </p:sp>
        <p:grpSp>
          <p:nvGrpSpPr>
            <p:cNvPr id="24588" name="Group 13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2459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 sz="1800" baseline="-25000">
                  <a:latin typeface="Arial" charset="0"/>
                </a:endParaRPr>
              </a:p>
            </p:txBody>
          </p:sp>
          <p:sp>
            <p:nvSpPr>
              <p:cNvPr id="24591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 sz="1800" baseline="-25000">
                  <a:latin typeface="Arial" charset="0"/>
                </a:endParaRPr>
              </a:p>
            </p:txBody>
          </p:sp>
        </p:grpSp>
        <p:sp>
          <p:nvSpPr>
            <p:cNvPr id="24589" name="Freeform 16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447675" y="4659313"/>
            <a:ext cx="366713" cy="366712"/>
            <a:chOff x="552" y="2523"/>
            <a:chExt cx="1728" cy="1728"/>
          </a:xfrm>
        </p:grpSpPr>
        <p:sp>
          <p:nvSpPr>
            <p:cNvPr id="24585" name="Oval 18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1800" baseline="-25000">
                <a:latin typeface="Arial" charset="0"/>
              </a:endParaRPr>
            </a:p>
          </p:txBody>
        </p:sp>
        <p:sp>
          <p:nvSpPr>
            <p:cNvPr id="24586" name="Rectangle 19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1800" baseline="-25000">
                <a:latin typeface="Arial" charset="0"/>
              </a:endParaRPr>
            </a:p>
          </p:txBody>
        </p:sp>
      </p:grp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41350" y="3021013"/>
            <a:ext cx="7523163" cy="166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17550" indent="-36036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Не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сатып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алды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?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ресурстарды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бірлесіп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пайдалану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деректер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бағдарламалар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сыртқы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құрылғылар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электрондық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пошта</a:t>
            </a:r>
            <a:endParaRPr lang="ru-RU" altLang="ru-RU" sz="1100" b="1" dirty="0">
              <a:solidFill>
                <a:schemeClr val="accent2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компьютерлер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арасында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жылдам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ақпарат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алмасуНе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сатып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алды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?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ресурстарды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бірлесіп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пайдалану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деректер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бағдарламалар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сыртқы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құрылғылар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электрондық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пошта</a:t>
            </a:r>
            <a:endParaRPr lang="ru-RU" altLang="ru-RU" sz="1100" b="1" dirty="0">
              <a:solidFill>
                <a:schemeClr val="accent2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компьютерлер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арасында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жылдам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ақпарат</a:t>
            </a:r>
            <a:r>
              <a:rPr lang="ru-RU" altLang="ru-RU" sz="11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100" b="1" dirty="0" err="1">
                <a:solidFill>
                  <a:schemeClr val="accent2"/>
                </a:solidFill>
                <a:latin typeface="Arial" charset="0"/>
              </a:rPr>
              <a:t>алмасу</a:t>
            </a:r>
            <a:endParaRPr lang="ru-RU" altLang="ru-RU" sz="1100" dirty="0">
              <a:latin typeface="Arial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41350" y="4683125"/>
            <a:ext cx="7854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17550" indent="-36036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chemeClr val="accent2"/>
                </a:solidFill>
                <a:latin typeface="Arial" charset="0"/>
              </a:rPr>
              <a:t>Не жоғалтты?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chemeClr val="accent2"/>
                </a:solidFill>
                <a:latin typeface="Arial" charset="0"/>
              </a:rPr>
              <a:t>қаржылық шығындар (техника, бағдарламалық қамтамасыз ету)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chemeClr val="accent2"/>
                </a:solidFill>
                <a:latin typeface="Arial" charset="0"/>
              </a:rPr>
              <a:t>қауіпсіздікті төмендету (вирустар, тыңшылық)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chemeClr val="accent2"/>
                </a:solidFill>
                <a:latin typeface="Arial" charset="0"/>
              </a:rPr>
              <a:t>қажет қызмет көрсету бойынша маман (жүйелік әкімші)</a:t>
            </a:r>
            <a:endParaRPr lang="ru-RU" alt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7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bldLvl="2"/>
      <p:bldP spid="5140" grpId="0" build="p" bldLvl="2"/>
      <p:bldP spid="5141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 b="1">
                <a:latin typeface="Arial" charset="0"/>
              </a:rPr>
              <a:t>Типы сетей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22275" y="954088"/>
            <a:ext cx="827563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600" dirty="0">
                <a:latin typeface="Arial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E66C85-C79C-434B-AE14-6EB9575C7643}"/>
              </a:ext>
            </a:extLst>
          </p:cNvPr>
          <p:cNvSpPr/>
          <p:nvPr/>
        </p:nvSpPr>
        <p:spPr>
          <a:xfrm>
            <a:off x="642938" y="1056043"/>
            <a:ext cx="789305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Жергілікті</a:t>
            </a:r>
            <a:r>
              <a:rPr lang="ru-RU" dirty="0"/>
              <a:t> (</a:t>
            </a:r>
            <a:r>
              <a:rPr lang="en-US" dirty="0"/>
              <a:t>LAN = Local Area Network) – </a:t>
            </a:r>
            <a:r>
              <a:rPr lang="ru-RU" dirty="0" err="1"/>
              <a:t>компьютерлерді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көрші</a:t>
            </a:r>
            <a:r>
              <a:rPr lang="ru-RU" dirty="0"/>
              <a:t> </a:t>
            </a:r>
            <a:r>
              <a:rPr lang="ru-RU" dirty="0" err="1"/>
              <a:t>ғимараттарда</a:t>
            </a:r>
            <a:r>
              <a:rPr lang="ru-RU" dirty="0"/>
              <a:t> </a:t>
            </a:r>
            <a:r>
              <a:rPr lang="ru-RU" dirty="0" err="1"/>
              <a:t>қосады</a:t>
            </a:r>
            <a:r>
              <a:rPr lang="ru-RU" dirty="0"/>
              <a:t>.</a:t>
            </a:r>
          </a:p>
          <a:p>
            <a:r>
              <a:rPr lang="ru-RU" dirty="0" err="1"/>
              <a:t>Корпоративтік-бір</a:t>
            </a:r>
            <a:r>
              <a:rPr lang="ru-RU" dirty="0"/>
              <a:t> </a:t>
            </a:r>
            <a:r>
              <a:rPr lang="ru-RU" dirty="0" err="1"/>
              <a:t>фирманың</a:t>
            </a:r>
            <a:r>
              <a:rPr lang="ru-RU" dirty="0"/>
              <a:t> </a:t>
            </a:r>
            <a:r>
              <a:rPr lang="ru-RU" dirty="0" err="1"/>
              <a:t>компьютерлерін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қалаларда</a:t>
            </a:r>
            <a:r>
              <a:rPr lang="ru-RU" dirty="0"/>
              <a:t> </a:t>
            </a:r>
            <a:r>
              <a:rPr lang="ru-RU" dirty="0" err="1"/>
              <a:t>біріктіруі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r>
              <a:rPr lang="ru-RU" dirty="0" err="1"/>
              <a:t>Муниципалдық</a:t>
            </a:r>
            <a:r>
              <a:rPr lang="ru-RU" dirty="0"/>
              <a:t> (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қалалық</a:t>
            </a:r>
            <a:r>
              <a:rPr lang="ru-RU" dirty="0"/>
              <a:t>) –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органдарының</a:t>
            </a:r>
            <a:r>
              <a:rPr lang="ru-RU" dirty="0"/>
              <a:t> </a:t>
            </a:r>
            <a:r>
              <a:rPr lang="ru-RU" dirty="0" err="1"/>
              <a:t>желілері</a:t>
            </a:r>
            <a:r>
              <a:rPr lang="ru-RU" dirty="0"/>
              <a:t> (милиция, паспорт </a:t>
            </a:r>
            <a:r>
              <a:rPr lang="ru-RU" dirty="0" err="1"/>
              <a:t>үстелі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т. б.).</a:t>
            </a:r>
          </a:p>
          <a:p>
            <a:r>
              <a:rPr lang="ru-RU" dirty="0" err="1"/>
              <a:t>Жаһандық</a:t>
            </a:r>
            <a:r>
              <a:rPr lang="ru-RU" dirty="0"/>
              <a:t> (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әлемдік</a:t>
            </a:r>
            <a:r>
              <a:rPr lang="ru-RU" dirty="0"/>
              <a:t>), </a:t>
            </a:r>
            <a:r>
              <a:rPr lang="ru-RU" dirty="0" err="1"/>
              <a:t>мысалы</a:t>
            </a:r>
            <a:r>
              <a:rPr lang="ru-RU" dirty="0"/>
              <a:t>, Интернет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96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119062" y="176213"/>
            <a:ext cx="8140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 b="1" dirty="0" err="1">
                <a:latin typeface="Arial" charset="0"/>
              </a:rPr>
              <a:t>Локальді</a:t>
            </a:r>
            <a:r>
              <a:rPr lang="ru-RU" altLang="ru-RU" sz="3000" b="1" dirty="0">
                <a:latin typeface="Arial" charset="0"/>
              </a:rPr>
              <a:t> </a:t>
            </a:r>
            <a:r>
              <a:rPr lang="ru-RU" altLang="ru-RU" sz="3000" b="1" dirty="0" err="1">
                <a:latin typeface="Arial" charset="0"/>
              </a:rPr>
              <a:t>желілер</a:t>
            </a:r>
            <a:endParaRPr lang="ru-RU" altLang="ru-RU" sz="3000" b="1" dirty="0"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E12F25-865F-4653-A119-85890EC11077}"/>
              </a:ext>
            </a:extLst>
          </p:cNvPr>
          <p:cNvSpPr/>
          <p:nvPr/>
        </p:nvSpPr>
        <p:spPr>
          <a:xfrm>
            <a:off x="157163" y="-439751"/>
            <a:ext cx="827246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жақты</a:t>
            </a:r>
            <a:r>
              <a:rPr lang="ru-RU" sz="2000" dirty="0"/>
              <a:t> </a:t>
            </a:r>
            <a:r>
              <a:rPr lang="ru-RU" sz="2000" dirty="0" err="1"/>
              <a:t>желілер</a:t>
            </a:r>
            <a:endParaRPr lang="ru-RU" sz="2000" dirty="0"/>
          </a:p>
          <a:p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компьютерлер</a:t>
            </a:r>
            <a:r>
              <a:rPr lang="ru-RU" sz="2000" dirty="0"/>
              <a:t> </a:t>
            </a:r>
            <a:r>
              <a:rPr lang="ru-RU" sz="2000" dirty="0" err="1"/>
              <a:t>тең</a:t>
            </a:r>
            <a:r>
              <a:rPr lang="ru-RU" sz="2000" dirty="0"/>
              <a:t> </a:t>
            </a:r>
            <a:r>
              <a:rPr lang="ru-RU" sz="2000" dirty="0" err="1"/>
              <a:t>құқылы</a:t>
            </a:r>
            <a:endParaRPr lang="ru-RU" sz="2000" dirty="0"/>
          </a:p>
          <a:p>
            <a:r>
              <a:rPr lang="ru-RU" sz="2000" dirty="0" err="1"/>
              <a:t>Операциялық</a:t>
            </a:r>
            <a:r>
              <a:rPr lang="ru-RU" sz="2000" dirty="0"/>
              <a:t> </a:t>
            </a:r>
            <a:r>
              <a:rPr lang="ru-RU" sz="2000" dirty="0" err="1"/>
              <a:t>жүйелер</a:t>
            </a:r>
            <a:r>
              <a:rPr lang="ru-RU" sz="2000" dirty="0"/>
              <a:t>: </a:t>
            </a:r>
            <a:r>
              <a:rPr lang="en-US" sz="2000" dirty="0"/>
              <a:t>Windows 3.11 / 95 / 98 / 2000 / XP / Vista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Таңдалған</a:t>
            </a:r>
            <a:r>
              <a:rPr lang="ru-RU" sz="2000" dirty="0"/>
              <a:t> </a:t>
            </a:r>
            <a:r>
              <a:rPr lang="ru-RU" sz="2000" dirty="0" err="1"/>
              <a:t>сервері</a:t>
            </a:r>
            <a:r>
              <a:rPr lang="ru-RU" sz="2000" dirty="0"/>
              <a:t> бар </a:t>
            </a:r>
            <a:r>
              <a:rPr lang="ru-RU" sz="2000" dirty="0" err="1"/>
              <a:t>желілер</a:t>
            </a:r>
            <a:endParaRPr lang="ru-RU" sz="2000" dirty="0"/>
          </a:p>
          <a:p>
            <a:r>
              <a:rPr lang="ru-RU" sz="2000" dirty="0"/>
              <a:t>Сервер-</a:t>
            </a:r>
            <a:r>
              <a:rPr lang="ru-RU" sz="2000" dirty="0" err="1"/>
              <a:t>жалпы</a:t>
            </a:r>
            <a:r>
              <a:rPr lang="ru-RU" sz="2000" dirty="0"/>
              <a:t> </a:t>
            </a:r>
            <a:r>
              <a:rPr lang="ru-RU" sz="2000" dirty="0" err="1"/>
              <a:t>пайдалануға</a:t>
            </a:r>
            <a:r>
              <a:rPr lang="ru-RU" sz="2000" dirty="0"/>
              <a:t>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ресурстарын</a:t>
            </a:r>
            <a:r>
              <a:rPr lang="ru-RU" sz="2000" dirty="0"/>
              <a:t> (</a:t>
            </a:r>
            <a:r>
              <a:rPr lang="ru-RU" sz="2000" dirty="0" err="1"/>
              <a:t>файлдар</a:t>
            </a:r>
            <a:r>
              <a:rPr lang="ru-RU" sz="2000" dirty="0"/>
              <a:t>, </a:t>
            </a:r>
            <a:r>
              <a:rPr lang="ru-RU" sz="2000" dirty="0" err="1"/>
              <a:t>бағдарламалар</a:t>
            </a:r>
            <a:r>
              <a:rPr lang="ru-RU" sz="2000" dirty="0"/>
              <a:t>,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құрылғылар</a:t>
            </a:r>
            <a:r>
              <a:rPr lang="ru-RU" sz="2000" dirty="0"/>
              <a:t>) </a:t>
            </a:r>
            <a:r>
              <a:rPr lang="ru-RU" sz="2000" dirty="0" err="1"/>
              <a:t>ұсынатын</a:t>
            </a:r>
            <a:r>
              <a:rPr lang="ru-RU" sz="2000" dirty="0"/>
              <a:t> компьютер.</a:t>
            </a:r>
          </a:p>
          <a:p>
            <a:r>
              <a:rPr lang="ru-RU" sz="2000" dirty="0" err="1"/>
              <a:t>файлдық</a:t>
            </a:r>
            <a:r>
              <a:rPr lang="ru-RU" sz="2000" dirty="0"/>
              <a:t> сервер</a:t>
            </a:r>
          </a:p>
          <a:p>
            <a:r>
              <a:rPr lang="ru-RU" sz="2000" dirty="0"/>
              <a:t>сервер печати</a:t>
            </a:r>
          </a:p>
          <a:p>
            <a:r>
              <a:rPr lang="ru-RU" sz="2000" dirty="0" err="1"/>
              <a:t>пошта</a:t>
            </a:r>
            <a:r>
              <a:rPr lang="ru-RU" sz="2000" dirty="0"/>
              <a:t> </a:t>
            </a:r>
            <a:r>
              <a:rPr lang="ru-RU" sz="2000" dirty="0" err="1"/>
              <a:t>сервері</a:t>
            </a:r>
            <a:endParaRPr lang="ru-RU" sz="2000" dirty="0"/>
          </a:p>
          <a:p>
            <a:r>
              <a:rPr lang="ru-RU" sz="2000" dirty="0"/>
              <a:t>Клиент-сервер </a:t>
            </a:r>
            <a:r>
              <a:rPr lang="ru-RU" sz="2000" dirty="0" err="1"/>
              <a:t>қызметін</a:t>
            </a:r>
            <a:r>
              <a:rPr lang="ru-RU" sz="2000" dirty="0"/>
              <a:t> </a:t>
            </a:r>
            <a:r>
              <a:rPr lang="ru-RU" sz="2000" dirty="0" err="1"/>
              <a:t>пайдаланатын</a:t>
            </a:r>
            <a:r>
              <a:rPr lang="ru-RU" sz="2000" dirty="0"/>
              <a:t> компьютер.</a:t>
            </a:r>
          </a:p>
          <a:p>
            <a:r>
              <a:rPr lang="ru-RU" sz="2000" dirty="0" err="1"/>
              <a:t>Серверлерге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операциялық</a:t>
            </a:r>
            <a:r>
              <a:rPr lang="ru-RU" sz="2000" dirty="0"/>
              <a:t> </a:t>
            </a:r>
            <a:r>
              <a:rPr lang="ru-RU" sz="2000" dirty="0" err="1"/>
              <a:t>жүйелер</a:t>
            </a:r>
            <a:r>
              <a:rPr lang="ru-RU" sz="2000" dirty="0"/>
              <a:t>: </a:t>
            </a:r>
            <a:r>
              <a:rPr lang="en-US" sz="2000" dirty="0"/>
              <a:t>Windows NT Server / 2000 Server / 2003 Server, Linux, UNIX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4207196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 b="1">
                <a:latin typeface="Arial" charset="0"/>
              </a:rPr>
              <a:t>Технология «клиент-сервер»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554038" y="3878263"/>
            <a:ext cx="368300" cy="368300"/>
            <a:chOff x="2816" y="2458"/>
            <a:chExt cx="1728" cy="1728"/>
          </a:xfrm>
        </p:grpSpPr>
        <p:sp>
          <p:nvSpPr>
            <p:cNvPr id="27667" name="Oval 6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1800" baseline="-25000">
                <a:latin typeface="Arial" charset="0"/>
              </a:endParaRPr>
            </a:p>
          </p:txBody>
        </p:sp>
        <p:grpSp>
          <p:nvGrpSpPr>
            <p:cNvPr id="27668" name="Group 7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27670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 sz="1800" baseline="-25000">
                  <a:latin typeface="Arial" charset="0"/>
                </a:endParaRPr>
              </a:p>
            </p:txBody>
          </p:sp>
          <p:sp>
            <p:nvSpPr>
              <p:cNvPr id="27671" name="Rectangle 9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 sz="1800" baseline="-25000">
                  <a:latin typeface="Arial" charset="0"/>
                </a:endParaRPr>
              </a:p>
            </p:txBody>
          </p:sp>
        </p:grpSp>
        <p:sp>
          <p:nvSpPr>
            <p:cNvPr id="27669" name="Freeform 10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81025" y="5662613"/>
            <a:ext cx="366713" cy="366712"/>
            <a:chOff x="552" y="2523"/>
            <a:chExt cx="1728" cy="1728"/>
          </a:xfrm>
        </p:grpSpPr>
        <p:sp>
          <p:nvSpPr>
            <p:cNvPr id="27665" name="Oval 12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1800" baseline="-25000">
                <a:latin typeface="Arial" charset="0"/>
              </a:endParaRPr>
            </a:p>
          </p:txBody>
        </p:sp>
        <p:sp>
          <p:nvSpPr>
            <p:cNvPr id="27666" name="Rectangle 13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1800" baseline="-25000">
                <a:latin typeface="Arial" charset="0"/>
              </a:endParaRPr>
            </a:p>
          </p:txBody>
        </p:sp>
      </p:grp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996950" y="3908425"/>
            <a:ext cx="8023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1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ru-RU" altLang="ru-RU" sz="2000">
                <a:latin typeface="Arial" charset="0"/>
              </a:rPr>
              <a:t>барлық деректерді өңдеу-серверде, РС аз қуатты болуы мүмкін</a:t>
            </a:r>
          </a:p>
          <a:p>
            <a:pPr algn="l">
              <a:spcBef>
                <a:spcPct val="1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ru-RU" altLang="ru-RU" sz="2000">
                <a:latin typeface="Arial" charset="0"/>
              </a:rPr>
              <a:t>арзан жаңғырту</a:t>
            </a:r>
          </a:p>
          <a:p>
            <a:pPr algn="l">
              <a:spcBef>
                <a:spcPct val="1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ru-RU" altLang="ru-RU" sz="2000">
                <a:latin typeface="Arial" charset="0"/>
              </a:rPr>
              <a:t>желіге аз жүктеме (тек қажетті деректер беріледі)</a:t>
            </a:r>
          </a:p>
          <a:p>
            <a:pPr algn="l">
              <a:spcBef>
                <a:spcPct val="1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ru-RU" altLang="ru-RU" sz="2000">
                <a:latin typeface="Arial" charset="0"/>
              </a:rPr>
              <a:t>қорғау серверде орнатылады (бір жерде)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1008063" y="5688013"/>
            <a:ext cx="7319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>
                <a:latin typeface="Arial" charset="0"/>
              </a:rPr>
              <a:t>қаржылық шығындар (техника, бағдарламалық қамтамасыз ету)</a:t>
            </a:r>
          </a:p>
          <a:p>
            <a:pPr algn="l"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>
                <a:latin typeface="Arial" charset="0"/>
              </a:rPr>
              <a:t>күрделі серверді орнату</a:t>
            </a:r>
            <a:endParaRPr lang="ru-RU" altLang="ru-RU" sz="2000" dirty="0">
              <a:latin typeface="Arial" charset="0"/>
            </a:endParaRPr>
          </a:p>
        </p:txBody>
      </p:sp>
      <p:pic>
        <p:nvPicPr>
          <p:cNvPr id="220176" name="Picture 16" descr="Корпус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339850"/>
            <a:ext cx="10239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77" name="Picture 17" descr="Компьютер-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757363"/>
            <a:ext cx="10620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78" name="AutoShape 18"/>
          <p:cNvSpPr>
            <a:spLocks noChangeArrowheads="1"/>
          </p:cNvSpPr>
          <p:nvPr/>
        </p:nvSpPr>
        <p:spPr bwMode="auto">
          <a:xfrm>
            <a:off x="6419850" y="2068513"/>
            <a:ext cx="1192213" cy="230187"/>
          </a:xfrm>
          <a:prstGeom prst="rightArrow">
            <a:avLst>
              <a:gd name="adj1" fmla="val 50000"/>
              <a:gd name="adj2" fmla="val 129483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aseline="-25000">
              <a:latin typeface="Arial" charset="0"/>
            </a:endParaRPr>
          </a:p>
        </p:txBody>
      </p:sp>
      <p:sp>
        <p:nvSpPr>
          <p:cNvPr id="220179" name="AutoShape 19"/>
          <p:cNvSpPr>
            <a:spLocks noChangeArrowheads="1"/>
          </p:cNvSpPr>
          <p:nvPr/>
        </p:nvSpPr>
        <p:spPr bwMode="auto">
          <a:xfrm flipH="1">
            <a:off x="6399213" y="2336800"/>
            <a:ext cx="1192212" cy="230188"/>
          </a:xfrm>
          <a:prstGeom prst="rightArrow">
            <a:avLst>
              <a:gd name="adj1" fmla="val 50000"/>
              <a:gd name="adj2" fmla="val 12948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baseline="-25000">
              <a:latin typeface="Arial" charset="0"/>
            </a:endParaRPr>
          </a:p>
        </p:txBody>
      </p:sp>
      <p:sp>
        <p:nvSpPr>
          <p:cNvPr id="220180" name="Rectangle 20"/>
          <p:cNvSpPr>
            <a:spLocks noChangeArrowheads="1"/>
          </p:cNvSpPr>
          <p:nvPr/>
        </p:nvSpPr>
        <p:spPr bwMode="auto">
          <a:xfrm>
            <a:off x="6613213" y="2498725"/>
            <a:ext cx="87216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dirty="0" err="1">
                <a:latin typeface="Arial" charset="0"/>
              </a:rPr>
              <a:t>жауап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20181" name="Rectangle 21"/>
          <p:cNvSpPr>
            <a:spLocks noChangeArrowheads="1"/>
          </p:cNvSpPr>
          <p:nvPr/>
        </p:nvSpPr>
        <p:spPr bwMode="auto">
          <a:xfrm>
            <a:off x="6595023" y="1758950"/>
            <a:ext cx="83869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dirty="0" err="1">
                <a:latin typeface="Arial" charset="0"/>
              </a:rPr>
              <a:t>сұрау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20182" name="Rectangle 22"/>
          <p:cNvSpPr>
            <a:spLocks noChangeArrowheads="1"/>
          </p:cNvSpPr>
          <p:nvPr/>
        </p:nvSpPr>
        <p:spPr bwMode="auto">
          <a:xfrm>
            <a:off x="7683500" y="909638"/>
            <a:ext cx="985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>
                <a:latin typeface="Arial" charset="0"/>
              </a:rPr>
              <a:t>сервер</a:t>
            </a:r>
          </a:p>
        </p:txBody>
      </p:sp>
      <p:sp>
        <p:nvSpPr>
          <p:cNvPr id="220183" name="Rectangle 23"/>
          <p:cNvSpPr>
            <a:spLocks noChangeArrowheads="1"/>
          </p:cNvSpPr>
          <p:nvPr/>
        </p:nvSpPr>
        <p:spPr bwMode="auto">
          <a:xfrm>
            <a:off x="4759774" y="1131888"/>
            <a:ext cx="23374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dirty="0" err="1">
                <a:latin typeface="Arial" charset="0"/>
              </a:rPr>
              <a:t>Жұмыс</a:t>
            </a:r>
            <a:r>
              <a:rPr lang="ru-RU" altLang="ru-RU" sz="1800" b="1" dirty="0">
                <a:latin typeface="Arial" charset="0"/>
              </a:rPr>
              <a:t> </a:t>
            </a:r>
            <a:r>
              <a:rPr lang="ru-RU" altLang="ru-RU" sz="1800" b="1" dirty="0" err="1">
                <a:latin typeface="Arial" charset="0"/>
              </a:rPr>
              <a:t>станциясы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C68640-AF7B-443A-8EB9-8BC1C0EC7EAF}"/>
              </a:ext>
            </a:extLst>
          </p:cNvPr>
          <p:cNvSpPr/>
          <p:nvPr/>
        </p:nvSpPr>
        <p:spPr>
          <a:xfrm>
            <a:off x="0" y="514352"/>
            <a:ext cx="53959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Клиент</a:t>
            </a:r>
          </a:p>
          <a:p>
            <a:r>
              <a:rPr lang="ru-RU" dirty="0" err="1"/>
              <a:t>тапсырмаға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endParaRPr lang="ru-RU" dirty="0"/>
          </a:p>
          <a:p>
            <a:r>
              <a:rPr lang="ru-RU" dirty="0" err="1"/>
              <a:t>серверден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 </a:t>
            </a:r>
            <a:r>
              <a:rPr lang="ru-RU" dirty="0" err="1"/>
              <a:t>экранға</a:t>
            </a:r>
            <a:r>
              <a:rPr lang="ru-RU" dirty="0"/>
              <a:t> </a:t>
            </a:r>
            <a:r>
              <a:rPr lang="ru-RU" dirty="0" err="1"/>
              <a:t>шығарады</a:t>
            </a:r>
            <a:endParaRPr lang="ru-RU" dirty="0"/>
          </a:p>
          <a:p>
            <a:r>
              <a:rPr lang="ru-RU" dirty="0"/>
              <a:t>Сервер</a:t>
            </a:r>
          </a:p>
          <a:p>
            <a:r>
              <a:rPr lang="ru-RU" dirty="0" err="1"/>
              <a:t>клиенттерден</a:t>
            </a:r>
            <a:r>
              <a:rPr lang="ru-RU" dirty="0"/>
              <a:t> </a:t>
            </a:r>
            <a:r>
              <a:rPr lang="ru-RU" dirty="0" err="1"/>
              <a:t>сұрауларды</a:t>
            </a:r>
            <a:r>
              <a:rPr lang="ru-RU" dirty="0"/>
              <a:t> </a:t>
            </a:r>
            <a:r>
              <a:rPr lang="ru-RU" dirty="0" err="1"/>
              <a:t>қабылдайды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кезекке</a:t>
            </a:r>
            <a:r>
              <a:rPr lang="ru-RU" dirty="0"/>
              <a:t> </a:t>
            </a:r>
            <a:r>
              <a:rPr lang="ru-RU" dirty="0" err="1"/>
              <a:t>қояды</a:t>
            </a:r>
            <a:endParaRPr lang="ru-RU" dirty="0"/>
          </a:p>
          <a:p>
            <a:r>
              <a:rPr lang="ru-RU" dirty="0" err="1"/>
              <a:t>тапсырманы</a:t>
            </a:r>
            <a:r>
              <a:rPr lang="ru-RU" dirty="0"/>
              <a:t> </a:t>
            </a:r>
            <a:r>
              <a:rPr lang="ru-RU" dirty="0" err="1"/>
              <a:t>орындайды</a:t>
            </a:r>
            <a:endParaRPr lang="ru-RU" dirty="0"/>
          </a:p>
          <a:p>
            <a:r>
              <a:rPr lang="ru-RU" dirty="0" err="1"/>
              <a:t>нәтижелермен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0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0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0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0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0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0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0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4" grpId="0" build="p" bldLvl="2"/>
      <p:bldP spid="220175" grpId="0" build="p" bldLvl="2"/>
      <p:bldP spid="220178" grpId="0" animBg="1"/>
      <p:bldP spid="220179" grpId="0" animBg="1"/>
      <p:bldP spid="220180" grpId="0"/>
      <p:bldP spid="220181" grpId="0"/>
      <p:bldP spid="220182" grpId="0"/>
      <p:bldP spid="2201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8460990" cy="4926405"/>
          </a:xfrm>
        </p:spPr>
        <p:txBody>
          <a:bodyPr/>
          <a:lstStyle/>
          <a:p>
            <a:r>
              <a:rPr lang="en-US" dirty="0"/>
              <a:t>Ping </a:t>
            </a:r>
            <a:r>
              <a:rPr lang="ru-RU" dirty="0" err="1"/>
              <a:t>командасын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endParaRPr lang="ru-RU" dirty="0"/>
          </a:p>
          <a:p>
            <a:r>
              <a:rPr lang="ru-RU" dirty="0" err="1"/>
              <a:t>Көзі</a:t>
            </a:r>
            <a:r>
              <a:rPr lang="ru-RU" dirty="0"/>
              <a:t> мен </a:t>
            </a:r>
            <a:r>
              <a:rPr lang="ru-RU" dirty="0" err="1"/>
              <a:t>алушының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мекен-жайлары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байланысын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ping </a:t>
            </a:r>
            <a:r>
              <a:rPr lang="ru-RU" dirty="0" err="1"/>
              <a:t>қызметтік</a:t>
            </a:r>
            <a:r>
              <a:rPr lang="ru-RU" dirty="0"/>
              <a:t> </a:t>
            </a:r>
            <a:r>
              <a:rPr lang="ru-RU" dirty="0" err="1"/>
              <a:t>бағдарламасын</a:t>
            </a:r>
            <a:r>
              <a:rPr lang="ru-RU" dirty="0"/>
              <a:t> </a:t>
            </a:r>
            <a:r>
              <a:rPr lang="ru-RU" dirty="0" err="1"/>
              <a:t>пайдаланыңыз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174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401" y="3279403"/>
            <a:ext cx="3914171" cy="32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13110" y="3279403"/>
            <a:ext cx="4230495" cy="30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/>
              <a:t>Сүйене отырып, жолда</a:t>
            </a:r>
          </a:p>
          <a:p>
            <a:r>
              <a:rPr lang="ru-RU" kern="0"/>
              <a:t>Әрбір аралық құрылғыны баратын жерге көрсету үшін </a:t>
            </a:r>
            <a:r>
              <a:rPr lang="en-US" kern="0"/>
              <a:t>traceroute </a:t>
            </a:r>
            <a:r>
              <a:rPr lang="ru-RU" kern="0"/>
              <a:t>қызметтік бағдарламасын пайдаланыңыз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033874152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804" y="3008885"/>
            <a:ext cx="8876404" cy="8402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Назарларыңызға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рақмет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062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7632700" cy="1481138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1 </a:t>
            </a:r>
            <a:r>
              <a:rPr lang="ru-RU" b="0" dirty="0" err="1">
                <a:effectLst/>
              </a:rPr>
              <a:t>өзара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байланыста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әлемдік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ақпарат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алмасу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900" y="1288982"/>
            <a:ext cx="3090160" cy="2168897"/>
          </a:xfrm>
        </p:spPr>
        <p:txBody>
          <a:bodyPr>
            <a:normAutofit/>
          </a:bodyPr>
          <a:lstStyle/>
          <a:p>
            <a:pPr lvl="1"/>
            <a:r>
              <a:rPr lang="ru-RU" sz="1800" dirty="0" err="1"/>
              <a:t>Сіз</a:t>
            </a:r>
            <a:r>
              <a:rPr lang="ru-RU" sz="1800" dirty="0"/>
              <a:t> </a:t>
            </a:r>
            <a:r>
              <a:rPr lang="ru-RU" sz="1800" dirty="0" err="1"/>
              <a:t>желіде</a:t>
            </a:r>
            <a:r>
              <a:rPr lang="ru-RU" sz="1800" dirty="0"/>
              <a:t>?</a:t>
            </a:r>
          </a:p>
          <a:p>
            <a:pPr lvl="1"/>
            <a:r>
              <a:rPr lang="ru-RU" sz="1800" dirty="0" err="1"/>
              <a:t>Біздің</a:t>
            </a:r>
            <a:r>
              <a:rPr lang="ru-RU" sz="1800" dirty="0"/>
              <a:t> </a:t>
            </a:r>
            <a:r>
              <a:rPr lang="ru-RU" sz="1800" dirty="0" err="1"/>
              <a:t>көпшілігіміз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Интернет </a:t>
            </a:r>
            <a:r>
              <a:rPr lang="ru-RU" sz="1800" dirty="0" err="1"/>
              <a:t>күнделікті</a:t>
            </a:r>
            <a:r>
              <a:rPr lang="ru-RU" sz="1800" dirty="0"/>
              <a:t> </a:t>
            </a:r>
            <a:r>
              <a:rPr lang="ru-RU" sz="1800" dirty="0" err="1"/>
              <a:t>өмірдің</a:t>
            </a:r>
            <a:r>
              <a:rPr lang="ru-RU" sz="1800" dirty="0"/>
              <a:t> </a:t>
            </a:r>
            <a:r>
              <a:rPr lang="ru-RU" sz="1800" dirty="0" err="1"/>
              <a:t>маңызды</a:t>
            </a:r>
            <a:r>
              <a:rPr lang="ru-RU" sz="1800" dirty="0"/>
              <a:t> </a:t>
            </a:r>
            <a:r>
              <a:rPr lang="ru-RU" sz="1800" dirty="0" err="1"/>
              <a:t>бөлігі</a:t>
            </a:r>
            <a:r>
              <a:rPr lang="ru-RU" sz="1800" dirty="0"/>
              <a:t> </a:t>
            </a:r>
            <a:r>
              <a:rPr lang="ru-RU" sz="1800" dirty="0" err="1"/>
              <a:t>болды.Сіз</a:t>
            </a:r>
            <a:r>
              <a:rPr lang="ru-RU" sz="1800" dirty="0"/>
              <a:t> </a:t>
            </a:r>
            <a:r>
              <a:rPr lang="ru-RU" sz="1800" dirty="0" err="1"/>
              <a:t>желіде</a:t>
            </a:r>
            <a:r>
              <a:rPr lang="ru-RU" sz="1800" dirty="0"/>
              <a:t>?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442913"/>
            <a:ext cx="8230517" cy="846069"/>
          </a:xfrm>
        </p:spPr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Байланысты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әлемдегі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өзара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іс-қимыл</a:t>
            </a:r>
            <a:r>
              <a:rPr lang="ru-RU" b="0" dirty="0">
                <a:effectLst/>
              </a:rPr>
              <a:t>. </a:t>
            </a:r>
            <a:r>
              <a:rPr lang="ru-RU" b="0" dirty="0" err="1">
                <a:effectLst/>
              </a:rPr>
              <a:t>Желі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деген</a:t>
            </a:r>
            <a:r>
              <a:rPr lang="ru-RU" b="0" dirty="0">
                <a:effectLst/>
              </a:rPr>
              <a:t> не?</a:t>
            </a:r>
            <a:r>
              <a:rPr dirty="0"/>
              <a:t/>
            </a:r>
            <a:br>
              <a:rPr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303" y="911478"/>
            <a:ext cx="4979697" cy="312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23621" y="4150666"/>
            <a:ext cx="8928100" cy="21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kern="0"/>
              <a:t>Интернет кімге тиесілі?</a:t>
            </a:r>
          </a:p>
          <a:p>
            <a:r>
              <a:rPr lang="ru-RU" sz="1800" kern="0"/>
              <a:t>Интернет ешкімге тиесілі емес.</a:t>
            </a:r>
          </a:p>
          <a:p>
            <a:r>
              <a:rPr lang="ru-RU" sz="1800" kern="0"/>
              <a:t>Бұл жалпы стандарттарды пайдалана отырып, телефон сымдары, талшықты-оптикалық кабельдер, деректерді берудің сымсыз желілері және спутниктік байланыс арналары бойынша ақпарат алмасатын өзара байланысты желілердің дүниежүзілік бірлестігі.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938225803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9145" y="1263215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/>
              <a:t>Жергілікті</a:t>
            </a:r>
            <a:r>
              <a:rPr lang="ru-RU" sz="2000" dirty="0"/>
              <a:t> </a:t>
            </a:r>
            <a:r>
              <a:rPr lang="ru-RU" sz="2000" dirty="0" err="1"/>
              <a:t>желілер</a:t>
            </a:r>
            <a:endParaRPr lang="ru-RU" sz="2000" dirty="0"/>
          </a:p>
          <a:p>
            <a:r>
              <a:rPr lang="ru-RU" sz="2000" dirty="0" err="1"/>
              <a:t>Жергілікті</a:t>
            </a:r>
            <a:r>
              <a:rPr lang="ru-RU" sz="2000" dirty="0"/>
              <a:t> </a:t>
            </a:r>
            <a:r>
              <a:rPr lang="ru-RU" sz="2000" dirty="0" err="1"/>
              <a:t>желілер</a:t>
            </a:r>
            <a:r>
              <a:rPr lang="ru-RU" sz="2000" dirty="0"/>
              <a:t> </a:t>
            </a:r>
            <a:r>
              <a:rPr lang="ru-RU" sz="2000" dirty="0" err="1"/>
              <a:t>әртүрлі</a:t>
            </a:r>
            <a:r>
              <a:rPr lang="ru-RU" sz="2000" dirty="0"/>
              <a:t> </a:t>
            </a:r>
            <a:r>
              <a:rPr lang="ru-RU" sz="2000" dirty="0" err="1"/>
              <a:t>өлшемдерде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: </a:t>
            </a:r>
            <a:r>
              <a:rPr lang="ru-RU" sz="2000" dirty="0" err="1"/>
              <a:t>біррангты</a:t>
            </a:r>
            <a:r>
              <a:rPr lang="ru-RU" sz="2000" dirty="0"/>
              <a:t> </a:t>
            </a:r>
            <a:r>
              <a:rPr lang="ru-RU" sz="2000" dirty="0" err="1"/>
              <a:t>желілерден</a:t>
            </a:r>
            <a:r>
              <a:rPr lang="ru-RU" sz="2000" dirty="0"/>
              <a:t> (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байланысқан</a:t>
            </a:r>
            <a:r>
              <a:rPr lang="ru-RU" sz="2000" dirty="0"/>
              <a:t> </a:t>
            </a:r>
            <a:r>
              <a:rPr lang="ru-RU" sz="2000" dirty="0" err="1"/>
              <a:t>құрылғы</a:t>
            </a:r>
            <a:r>
              <a:rPr lang="ru-RU" sz="2000" dirty="0"/>
              <a:t>) </a:t>
            </a:r>
            <a:r>
              <a:rPr lang="ru-RU" sz="2000" dirty="0" err="1"/>
              <a:t>үй</a:t>
            </a:r>
            <a:r>
              <a:rPr lang="ru-RU" sz="2000" dirty="0"/>
              <a:t> </a:t>
            </a:r>
            <a:r>
              <a:rPr lang="ru-RU" sz="2000" dirty="0" err="1"/>
              <a:t>желісіне</a:t>
            </a:r>
            <a:r>
              <a:rPr lang="ru-RU" sz="2000" dirty="0"/>
              <a:t>, </a:t>
            </a:r>
            <a:r>
              <a:rPr lang="ru-RU" sz="2000" dirty="0" err="1"/>
              <a:t>шағын</a:t>
            </a:r>
            <a:r>
              <a:rPr lang="ru-RU" sz="2000" dirty="0"/>
              <a:t> </a:t>
            </a:r>
            <a:r>
              <a:rPr lang="ru-RU" sz="2000" dirty="0" err="1"/>
              <a:t>кеңселер</a:t>
            </a:r>
            <a:r>
              <a:rPr lang="ru-RU" sz="2000" dirty="0"/>
              <a:t> мен </a:t>
            </a:r>
            <a:r>
              <a:rPr lang="ru-RU" sz="2000" dirty="0" err="1"/>
              <a:t>ірі</a:t>
            </a:r>
            <a:r>
              <a:rPr lang="ru-RU" sz="2000" dirty="0"/>
              <a:t> </a:t>
            </a:r>
            <a:r>
              <a:rPr lang="ru-RU" sz="2000" dirty="0" err="1"/>
              <a:t>ұйымдардың</a:t>
            </a:r>
            <a:r>
              <a:rPr lang="ru-RU" sz="2000" dirty="0"/>
              <a:t> </a:t>
            </a:r>
            <a:r>
              <a:rPr lang="ru-RU" sz="2000" dirty="0" err="1"/>
              <a:t>желілеріне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Қосылыстар</a:t>
            </a:r>
            <a:r>
              <a:rPr lang="ru-RU" sz="2000" dirty="0"/>
              <a:t> </a:t>
            </a:r>
            <a:r>
              <a:rPr lang="ru-RU" sz="2000" dirty="0" err="1"/>
              <a:t>жасау</a:t>
            </a:r>
            <a:endParaRPr lang="ru-RU" sz="2000" dirty="0"/>
          </a:p>
          <a:p>
            <a:r>
              <a:rPr lang="ru-RU" sz="2000" dirty="0" err="1"/>
              <a:t>Құрылғылардың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түрлері</a:t>
            </a:r>
            <a:r>
              <a:rPr lang="ru-RU" sz="2000" dirty="0"/>
              <a:t> </a:t>
            </a:r>
            <a:r>
              <a:rPr lang="ru-RU" sz="2000" dirty="0" err="1"/>
              <a:t>Жергілікті</a:t>
            </a:r>
            <a:r>
              <a:rPr lang="ru-RU" sz="2000" dirty="0"/>
              <a:t> </a:t>
            </a:r>
            <a:r>
              <a:rPr lang="ru-RU" sz="2000" dirty="0" err="1"/>
              <a:t>желілерге</a:t>
            </a:r>
            <a:r>
              <a:rPr lang="ru-RU" sz="2000" dirty="0"/>
              <a:t> </a:t>
            </a:r>
            <a:r>
              <a:rPr lang="ru-RU" sz="2000" dirty="0" err="1"/>
              <a:t>қосылады</a:t>
            </a:r>
            <a:r>
              <a:rPr lang="ru-RU" sz="20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38" y="174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" y="4942144"/>
            <a:ext cx="16566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60" y="4952902"/>
            <a:ext cx="1473797" cy="18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75" y="4942144"/>
            <a:ext cx="1796527" cy="180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24" y="4908975"/>
            <a:ext cx="2603351" cy="17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98576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3"/>
            <a:ext cx="8733677" cy="2003798"/>
          </a:xfrm>
        </p:spPr>
        <p:txBody>
          <a:bodyPr>
            <a:normAutofit/>
          </a:bodyPr>
          <a:lstStyle/>
          <a:p>
            <a:pPr lvl="7"/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</a:p>
          <a:p>
            <a:pPr lvl="7"/>
            <a:r>
              <a:rPr lang="ru-RU" dirty="0" err="1"/>
              <a:t>Деректер-бірдеңе</a:t>
            </a:r>
            <a:r>
              <a:rPr lang="ru-RU" dirty="0"/>
              <a:t> </a:t>
            </a:r>
            <a:r>
              <a:rPr lang="ru-RU" dirty="0" err="1"/>
              <a:t>білдіретін</a:t>
            </a:r>
            <a:r>
              <a:rPr lang="ru-RU" dirty="0"/>
              <a:t> </a:t>
            </a:r>
            <a:r>
              <a:rPr lang="ru-RU" dirty="0" err="1"/>
              <a:t>мәндер</a:t>
            </a:r>
            <a:r>
              <a:rPr lang="ru-RU" dirty="0"/>
              <a:t>.</a:t>
            </a:r>
          </a:p>
          <a:p>
            <a:pPr lvl="7"/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деректерін</a:t>
            </a:r>
            <a:r>
              <a:rPr lang="ru-RU" dirty="0"/>
              <a:t> </a:t>
            </a:r>
            <a:r>
              <a:rPr lang="ru-RU" dirty="0" err="1"/>
              <a:t>біреумен</a:t>
            </a:r>
            <a:r>
              <a:rPr lang="ru-RU" dirty="0"/>
              <a:t> </a:t>
            </a:r>
            <a:r>
              <a:rPr lang="ru-RU" dirty="0" err="1"/>
              <a:t>бөлісу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мерзімді</a:t>
            </a:r>
            <a:r>
              <a:rPr lang="ru-RU" dirty="0"/>
              <a:t> </a:t>
            </a:r>
            <a:r>
              <a:rPr lang="ru-RU" dirty="0" err="1"/>
              <a:t>сақтауға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96" y="117476"/>
            <a:ext cx="8229600" cy="1143000"/>
          </a:xfrm>
        </p:spPr>
        <p:txBody>
          <a:bodyPr>
            <a:normAutofit/>
          </a:bodyPr>
          <a:lstStyle/>
          <a:p>
            <a:r>
              <a:rPr sz="2000" dirty="0"/>
              <a:t/>
            </a:r>
            <a:br>
              <a:rPr sz="2000" dirty="0"/>
            </a:br>
            <a:r>
              <a:rPr lang="kk-KZ" sz="2000" dirty="0"/>
              <a:t>Желі арқылы мәлімет тарату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338" y="3521159"/>
            <a:ext cx="6299200" cy="23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2337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04612"/>
            <a:ext cx="8733677" cy="200379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(</a:t>
            </a:r>
            <a:r>
              <a:rPr lang="ru-RU" dirty="0" err="1"/>
              <a:t>әріптер</a:t>
            </a:r>
            <a:r>
              <a:rPr lang="ru-RU" dirty="0"/>
              <a:t>, </a:t>
            </a:r>
            <a:r>
              <a:rPr lang="ru-RU" dirty="0" err="1"/>
              <a:t>сандар</a:t>
            </a:r>
            <a:r>
              <a:rPr lang="ru-RU" dirty="0"/>
              <a:t>,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символдар</a:t>
            </a:r>
            <a:r>
              <a:rPr lang="ru-RU" dirty="0"/>
              <a:t>) </a:t>
            </a:r>
            <a:r>
              <a:rPr lang="ru-RU" dirty="0" err="1"/>
              <a:t>компьютерлерде</a:t>
            </a:r>
            <a:r>
              <a:rPr lang="ru-RU" dirty="0"/>
              <a:t> </a:t>
            </a:r>
            <a:r>
              <a:rPr lang="ru-RU" dirty="0" err="1"/>
              <a:t>екілік</a:t>
            </a:r>
            <a:r>
              <a:rPr lang="ru-RU" dirty="0"/>
              <a:t> </a:t>
            </a:r>
            <a:r>
              <a:rPr lang="ru-RU" dirty="0" err="1"/>
              <a:t>кодтау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r>
              <a:rPr lang="ru-RU" dirty="0" err="1"/>
              <a:t>Сегіз</a:t>
            </a:r>
            <a:r>
              <a:rPr lang="ru-RU" dirty="0"/>
              <a:t> </a:t>
            </a:r>
            <a:r>
              <a:rPr lang="ru-RU" dirty="0" err="1"/>
              <a:t>биттен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топ,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әріптер</a:t>
            </a:r>
            <a:r>
              <a:rPr lang="ru-RU" dirty="0"/>
              <a:t> мен </a:t>
            </a:r>
            <a:r>
              <a:rPr lang="ru-RU" dirty="0" err="1"/>
              <a:t>сандардың</a:t>
            </a:r>
            <a:r>
              <a:rPr lang="ru-RU" dirty="0"/>
              <a:t> </a:t>
            </a:r>
            <a:r>
              <a:rPr lang="ru-RU" dirty="0" err="1"/>
              <a:t>көрінісі</a:t>
            </a:r>
            <a:r>
              <a:rPr lang="ru-RU" dirty="0"/>
              <a:t> байт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аталады.Күшті</a:t>
            </a:r>
            <a:r>
              <a:rPr lang="ru-RU" dirty="0"/>
              <a:t> бит</a:t>
            </a:r>
          </a:p>
          <a:p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(</a:t>
            </a:r>
            <a:r>
              <a:rPr lang="ru-RU" dirty="0" err="1"/>
              <a:t>әріптер</a:t>
            </a:r>
            <a:r>
              <a:rPr lang="ru-RU" dirty="0"/>
              <a:t>, </a:t>
            </a:r>
            <a:r>
              <a:rPr lang="ru-RU" dirty="0" err="1"/>
              <a:t>сандар</a:t>
            </a:r>
            <a:r>
              <a:rPr lang="ru-RU" dirty="0"/>
              <a:t>,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символдар</a:t>
            </a:r>
            <a:r>
              <a:rPr lang="ru-RU" dirty="0"/>
              <a:t>) </a:t>
            </a:r>
            <a:r>
              <a:rPr lang="ru-RU" dirty="0" err="1"/>
              <a:t>компьютерлерде</a:t>
            </a:r>
            <a:r>
              <a:rPr lang="ru-RU" dirty="0"/>
              <a:t> </a:t>
            </a:r>
            <a:r>
              <a:rPr lang="ru-RU" dirty="0" err="1"/>
              <a:t>екілік</a:t>
            </a:r>
            <a:r>
              <a:rPr lang="ru-RU" dirty="0"/>
              <a:t> </a:t>
            </a:r>
            <a:r>
              <a:rPr lang="ru-RU" dirty="0" err="1"/>
              <a:t>кодтау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r>
              <a:rPr lang="ru-RU" dirty="0" err="1"/>
              <a:t>Сегіз</a:t>
            </a:r>
            <a:r>
              <a:rPr lang="ru-RU" dirty="0"/>
              <a:t> </a:t>
            </a:r>
            <a:r>
              <a:rPr lang="ru-RU" dirty="0" err="1"/>
              <a:t>биттен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топ,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әріптер</a:t>
            </a:r>
            <a:r>
              <a:rPr lang="ru-RU" dirty="0"/>
              <a:t> мен </a:t>
            </a:r>
            <a:r>
              <a:rPr lang="ru-RU" dirty="0" err="1"/>
              <a:t>сандардың</a:t>
            </a:r>
            <a:r>
              <a:rPr lang="ru-RU" dirty="0"/>
              <a:t> </a:t>
            </a:r>
            <a:r>
              <a:rPr lang="ru-RU" dirty="0" err="1"/>
              <a:t>көрінісі</a:t>
            </a:r>
            <a:r>
              <a:rPr lang="ru-RU" dirty="0"/>
              <a:t> байт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ЖЕЛІ АРҚЫЛЫ МӘЛІМЕТ ТАРАТУ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598358"/>
            <a:ext cx="4621213" cy="284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13109" y="3368297"/>
            <a:ext cx="3761991" cy="25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kern="0"/>
              <a:t>Биттерді беру</a:t>
            </a:r>
          </a:p>
          <a:p>
            <a:r>
              <a:rPr lang="ru-RU" sz="1800" kern="0"/>
              <a:t>Биттер мыс сымдары (электр импульстері), талшықты-оптикалық кәбілдер (Жарық импульстері) және сымсыз желілер (радиотолқындар) бойынша сигналдар түрінде беріледі.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92380176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қабілетін</a:t>
            </a:r>
            <a:r>
              <a:rPr lang="ru-RU" dirty="0"/>
              <a:t> </a:t>
            </a:r>
            <a:r>
              <a:rPr lang="ru-RU" dirty="0" err="1"/>
              <a:t>өлшеу</a:t>
            </a:r>
            <a:endParaRPr lang="ru-RU" dirty="0"/>
          </a:p>
          <a:p>
            <a:pPr lvl="1"/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қабілеті-бұл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орыннан</a:t>
            </a:r>
            <a:r>
              <a:rPr lang="ru-RU" dirty="0"/>
              <a:t> </a:t>
            </a:r>
            <a:r>
              <a:rPr lang="ru-RU" dirty="0" err="1"/>
              <a:t>екіншісіне</a:t>
            </a:r>
            <a:r>
              <a:rPr lang="ru-RU" dirty="0"/>
              <a:t> </a:t>
            </a:r>
            <a:r>
              <a:rPr lang="ru-RU" dirty="0" err="1"/>
              <a:t>берілуі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; </a:t>
            </a:r>
            <a:r>
              <a:rPr lang="ru-RU" dirty="0" err="1"/>
              <a:t>бір</a:t>
            </a:r>
            <a:r>
              <a:rPr lang="ru-RU" dirty="0"/>
              <a:t> секунд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беру </a:t>
            </a:r>
            <a:r>
              <a:rPr lang="ru-RU" dirty="0" err="1"/>
              <a:t>ортасы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жіберілуі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биттер</a:t>
            </a:r>
            <a:r>
              <a:rPr lang="ru-RU" dirty="0"/>
              <a:t> </a:t>
            </a:r>
            <a:r>
              <a:rPr lang="ru-RU" dirty="0" err="1"/>
              <a:t>санымен</a:t>
            </a:r>
            <a:r>
              <a:rPr lang="ru-RU" dirty="0"/>
              <a:t> </a:t>
            </a:r>
            <a:r>
              <a:rPr lang="ru-RU" dirty="0" err="1"/>
              <a:t>көрсетіледі</a:t>
            </a:r>
            <a:r>
              <a:rPr lang="ru-RU" dirty="0"/>
              <a:t>. </a:t>
            </a:r>
          </a:p>
          <a:p>
            <a:pPr lvl="1"/>
            <a:endParaRPr lang="ru-RU" dirty="0"/>
          </a:p>
          <a:p>
            <a:pPr lvl="1"/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өнімділігін</a:t>
            </a:r>
            <a:r>
              <a:rPr lang="ru-RU" dirty="0"/>
              <a:t> </a:t>
            </a:r>
            <a:r>
              <a:rPr lang="ru-RU" dirty="0" err="1"/>
              <a:t>өлшеу</a:t>
            </a:r>
            <a:endParaRPr lang="ru-RU" dirty="0"/>
          </a:p>
          <a:p>
            <a:pPr lvl="1"/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қабілеті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беру </a:t>
            </a:r>
            <a:r>
              <a:rPr lang="ru-RU" dirty="0" err="1"/>
              <a:t>ортасына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биттердің</a:t>
            </a:r>
            <a:r>
              <a:rPr lang="ru-RU" dirty="0"/>
              <a:t> </a:t>
            </a:r>
            <a:r>
              <a:rPr lang="ru-RU" dirty="0" err="1"/>
              <a:t>санымен</a:t>
            </a:r>
            <a:r>
              <a:rPr lang="ru-RU" dirty="0"/>
              <a:t> </a:t>
            </a:r>
            <a:r>
              <a:rPr lang="ru-RU" dirty="0" err="1"/>
              <a:t>көрсетіледі</a:t>
            </a:r>
            <a:r>
              <a:rPr lang="ru-RU" dirty="0"/>
              <a:t>. </a:t>
            </a:r>
          </a:p>
          <a:p>
            <a:pPr lvl="1"/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факторлар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/</a:t>
            </a:r>
            <a:r>
              <a:rPr lang="ru-RU" dirty="0" err="1"/>
              <a:t>жөнелтілетін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көлемін</a:t>
            </a:r>
            <a:r>
              <a:rPr lang="ru-RU" dirty="0"/>
              <a:t>, </a:t>
            </a:r>
            <a:r>
              <a:rPr lang="ru-RU" dirty="0" err="1"/>
              <a:t>жіберілетін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дерек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 мен </a:t>
            </a:r>
            <a:r>
              <a:rPr lang="ru-RU" dirty="0" err="1"/>
              <a:t>алушы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жасаған</a:t>
            </a:r>
            <a:r>
              <a:rPr lang="ru-RU" dirty="0"/>
              <a:t> </a:t>
            </a:r>
            <a:r>
              <a:rPr lang="ru-RU" dirty="0" err="1"/>
              <a:t>жинақталған</a:t>
            </a:r>
            <a:r>
              <a:rPr lang="ru-RU" dirty="0"/>
              <a:t> </a:t>
            </a:r>
            <a:r>
              <a:rPr lang="ru-RU" dirty="0" err="1"/>
              <a:t>кідіріс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, </a:t>
            </a:r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қабілетіне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920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БӘРІ ЖЫЛДАМДЫҚ ТУРАЛЫ</a:t>
            </a:r>
          </a:p>
        </p:txBody>
      </p:sp>
    </p:spTree>
    <p:extLst>
      <p:ext uri="{BB962C8B-B14F-4D97-AF65-F5344CB8AC3E}">
        <p14:creationId xmlns:p14="http://schemas.microsoft.com/office/powerpoint/2010/main" val="102211807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35213"/>
            <a:ext cx="3854450" cy="1481138"/>
          </a:xfrm>
        </p:spPr>
        <p:txBody>
          <a:bodyPr/>
          <a:lstStyle/>
          <a:p>
            <a:pPr eaLnBrk="1" hangingPunct="1"/>
            <a:r>
              <a:rPr lang="ru-RU" sz="2400" dirty="0"/>
              <a:t>2. </a:t>
            </a:r>
            <a:r>
              <a:rPr lang="ru-RU" sz="2400" dirty="0" err="1"/>
              <a:t>Локальді</a:t>
            </a:r>
            <a:r>
              <a:rPr lang="ru-RU" sz="2400" dirty="0"/>
              <a:t> </a:t>
            </a:r>
            <a:r>
              <a:rPr lang="ru-RU" sz="2400" dirty="0" err="1"/>
              <a:t>желілер</a:t>
            </a:r>
            <a:r>
              <a:rPr lang="ru-RU" sz="2400" dirty="0"/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12879</TotalTime>
  <Pages>28</Pages>
  <Words>1554</Words>
  <Application>Microsoft Office PowerPoint</Application>
  <PresentationFormat>Экран (4:3)</PresentationFormat>
  <Paragraphs>225</Paragraphs>
  <Slides>26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ＭＳ Ｐゴシック</vt:lpstr>
      <vt:lpstr>Arial</vt:lpstr>
      <vt:lpstr>Century Gothic</vt:lpstr>
      <vt:lpstr>Courier New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PPT-TMPLT-WHT_C</vt:lpstr>
      <vt:lpstr>Открытая</vt:lpstr>
      <vt:lpstr>1 Лекция </vt:lpstr>
      <vt:lpstr>Бөлімдер мен мақсаттар</vt:lpstr>
      <vt:lpstr>1 өзара байланыста әлемдік ақпарат алмасу</vt:lpstr>
      <vt:lpstr>Байланысты әлемдегі өзара іс-қимыл. Желі деген не? </vt:lpstr>
      <vt:lpstr> </vt:lpstr>
      <vt:lpstr> Желі арқылы мәлімет тарату</vt:lpstr>
      <vt:lpstr>ЖЕЛІ АРҚЫЛЫ МӘЛІМЕТ ТАРАТУ</vt:lpstr>
      <vt:lpstr>БӘРІ ЖЫЛДАМДЫҚ ТУРАЛЫ</vt:lpstr>
      <vt:lpstr>2. Локальді желілер </vt:lpstr>
      <vt:lpstr>Жергілікті желілер желі компоненттері </vt:lpstr>
      <vt:lpstr> Жергілікті желілер жергілікті желінің құрылымдық элементтері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Қарапайым желіні  құру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Сейтжанова Жанат</cp:lastModifiedBy>
  <cp:revision>121</cp:revision>
  <cp:lastPrinted>1999-01-27T00:54:54Z</cp:lastPrinted>
  <dcterms:created xsi:type="dcterms:W3CDTF">2016-07-19T22:00:40Z</dcterms:created>
  <dcterms:modified xsi:type="dcterms:W3CDTF">2019-02-26T05:39:25Z</dcterms:modified>
</cp:coreProperties>
</file>